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314" r:id="rId3"/>
    <p:sldId id="258" r:id="rId4"/>
    <p:sldId id="307" r:id="rId5"/>
    <p:sldId id="259" r:id="rId6"/>
    <p:sldId id="260" r:id="rId7"/>
    <p:sldId id="261" r:id="rId8"/>
    <p:sldId id="309" r:id="rId9"/>
    <p:sldId id="291" r:id="rId10"/>
    <p:sldId id="311" r:id="rId11"/>
    <p:sldId id="316" r:id="rId12"/>
    <p:sldId id="270" r:id="rId13"/>
    <p:sldId id="317" r:id="rId14"/>
    <p:sldId id="322" r:id="rId15"/>
    <p:sldId id="318" r:id="rId16"/>
    <p:sldId id="323" r:id="rId17"/>
    <p:sldId id="324" r:id="rId18"/>
    <p:sldId id="325" r:id="rId19"/>
    <p:sldId id="326" r:id="rId20"/>
    <p:sldId id="327" r:id="rId21"/>
    <p:sldId id="328" r:id="rId22"/>
    <p:sldId id="329" r:id="rId23"/>
    <p:sldId id="330" r:id="rId24"/>
    <p:sldId id="331" r:id="rId25"/>
    <p:sldId id="320" r:id="rId26"/>
    <p:sldId id="264" r:id="rId27"/>
    <p:sldId id="265" r:id="rId28"/>
    <p:sldId id="266" r:id="rId29"/>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1" autoAdjust="0"/>
    <p:restoredTop sz="88036" autoAdjust="0"/>
  </p:normalViewPr>
  <p:slideViewPr>
    <p:cSldViewPr>
      <p:cViewPr varScale="1">
        <p:scale>
          <a:sx n="82" d="100"/>
          <a:sy n="82" d="100"/>
        </p:scale>
        <p:origin x="147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2"/>
          </a:xfrm>
          <a:prstGeom prst="rect">
            <a:avLst/>
          </a:prstGeom>
        </p:spPr>
        <p:txBody>
          <a:bodyPr vert="horz" lIns="95571" tIns="47786" rIns="95571" bIns="47786" rtlCol="0"/>
          <a:lstStyle>
            <a:lvl1pPr algn="l">
              <a:defRPr sz="1300"/>
            </a:lvl1pPr>
          </a:lstStyle>
          <a:p>
            <a:endParaRPr lang="fr-FR"/>
          </a:p>
        </p:txBody>
      </p:sp>
      <p:sp>
        <p:nvSpPr>
          <p:cNvPr id="3" name="Espace réservé de la date 2"/>
          <p:cNvSpPr>
            <a:spLocks noGrp="1"/>
          </p:cNvSpPr>
          <p:nvPr>
            <p:ph type="dt" idx="1"/>
          </p:nvPr>
        </p:nvSpPr>
        <p:spPr>
          <a:xfrm>
            <a:off x="3850443" y="0"/>
            <a:ext cx="2945659" cy="496412"/>
          </a:xfrm>
          <a:prstGeom prst="rect">
            <a:avLst/>
          </a:prstGeom>
        </p:spPr>
        <p:txBody>
          <a:bodyPr vert="horz" lIns="95571" tIns="47786" rIns="95571" bIns="47786" rtlCol="0"/>
          <a:lstStyle>
            <a:lvl1pPr algn="r">
              <a:defRPr sz="1300"/>
            </a:lvl1pPr>
          </a:lstStyle>
          <a:p>
            <a:fld id="{ADAB2B9E-AFB3-4585-B442-4D3A4D961062}" type="datetimeFigureOut">
              <a:rPr lang="fr-FR" smtClean="0"/>
              <a:pPr/>
              <a:t>08/06/2023</a:t>
            </a:fld>
            <a:endParaRPr lang="fr-FR"/>
          </a:p>
        </p:txBody>
      </p:sp>
      <p:sp>
        <p:nvSpPr>
          <p:cNvPr id="4" name="Espace réservé de l'image des diapositives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5571" tIns="47786" rIns="95571" bIns="47786" rtlCol="0" anchor="ctr"/>
          <a:lstStyle/>
          <a:p>
            <a:endParaRPr lang="fr-FR"/>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5571" tIns="47786" rIns="95571" bIns="47786"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0091"/>
            <a:ext cx="2945659" cy="496412"/>
          </a:xfrm>
          <a:prstGeom prst="rect">
            <a:avLst/>
          </a:prstGeom>
        </p:spPr>
        <p:txBody>
          <a:bodyPr vert="horz" lIns="95571" tIns="47786" rIns="95571" bIns="47786"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3" y="9430091"/>
            <a:ext cx="2945659" cy="496412"/>
          </a:xfrm>
          <a:prstGeom prst="rect">
            <a:avLst/>
          </a:prstGeom>
        </p:spPr>
        <p:txBody>
          <a:bodyPr vert="horz" lIns="95571" tIns="47786" rIns="95571" bIns="47786" rtlCol="0" anchor="b"/>
          <a:lstStyle>
            <a:lvl1pPr algn="r">
              <a:defRPr sz="1300"/>
            </a:lvl1pPr>
          </a:lstStyle>
          <a:p>
            <a:fld id="{C6FE1010-D226-411B-AB3C-16A612888930}" type="slidenum">
              <a:rPr lang="fr-FR" smtClean="0"/>
              <a:pPr/>
              <a:t>‹N°›</a:t>
            </a:fld>
            <a:endParaRPr lang="fr-FR"/>
          </a:p>
        </p:txBody>
      </p:sp>
    </p:spTree>
    <p:extLst>
      <p:ext uri="{BB962C8B-B14F-4D97-AF65-F5344CB8AC3E}">
        <p14:creationId xmlns:p14="http://schemas.microsoft.com/office/powerpoint/2010/main" val="1767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7D71EB2-8F33-41D3-A605-6BBBC72575DE}" type="datetimeFigureOut">
              <a:rPr lang="fr-FR" smtClean="0"/>
              <a:pPr/>
              <a:t>08/06/2023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884BC4-44EB-40D1-944D-E627171E02CD}" type="slidenum">
              <a:rPr lang="fr-FR" smtClean="0"/>
              <a:pPr/>
              <a:t>‹N°›</a:t>
            </a:fld>
            <a:endParaRPr lang="fr-FR"/>
          </a:p>
        </p:txBody>
      </p:sp>
    </p:spTree>
    <p:extLst>
      <p:ext uri="{BB962C8B-B14F-4D97-AF65-F5344CB8AC3E}">
        <p14:creationId xmlns:p14="http://schemas.microsoft.com/office/powerpoint/2010/main" val="416525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7D71EB2-8F33-41D3-A605-6BBBC72575DE}" type="datetimeFigureOut">
              <a:rPr lang="fr-FR" smtClean="0"/>
              <a:pPr/>
              <a:t>08/06/2023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884BC4-44EB-40D1-944D-E627171E02CD}" type="slidenum">
              <a:rPr lang="fr-FR" smtClean="0"/>
              <a:pPr/>
              <a:t>‹N°›</a:t>
            </a:fld>
            <a:endParaRPr lang="fr-FR"/>
          </a:p>
        </p:txBody>
      </p:sp>
    </p:spTree>
    <p:extLst>
      <p:ext uri="{BB962C8B-B14F-4D97-AF65-F5344CB8AC3E}">
        <p14:creationId xmlns:p14="http://schemas.microsoft.com/office/powerpoint/2010/main" val="30772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7D71EB2-8F33-41D3-A605-6BBBC72575DE}" type="datetimeFigureOut">
              <a:rPr lang="fr-FR" smtClean="0"/>
              <a:pPr/>
              <a:t>08/06/2023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884BC4-44EB-40D1-944D-E627171E02CD}" type="slidenum">
              <a:rPr lang="fr-FR" smtClean="0"/>
              <a:pPr/>
              <a:t>‹N°›</a:t>
            </a:fld>
            <a:endParaRPr lang="fr-FR"/>
          </a:p>
        </p:txBody>
      </p:sp>
    </p:spTree>
    <p:extLst>
      <p:ext uri="{BB962C8B-B14F-4D97-AF65-F5344CB8AC3E}">
        <p14:creationId xmlns:p14="http://schemas.microsoft.com/office/powerpoint/2010/main" val="388863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7D71EB2-8F33-41D3-A605-6BBBC72575DE}" type="datetimeFigureOut">
              <a:rPr lang="fr-FR" smtClean="0"/>
              <a:pPr/>
              <a:t>08/06/2023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884BC4-44EB-40D1-944D-E627171E02CD}" type="slidenum">
              <a:rPr lang="fr-FR" smtClean="0"/>
              <a:pPr/>
              <a:t>‹N°›</a:t>
            </a:fld>
            <a:endParaRPr lang="fr-FR"/>
          </a:p>
        </p:txBody>
      </p:sp>
    </p:spTree>
    <p:extLst>
      <p:ext uri="{BB962C8B-B14F-4D97-AF65-F5344CB8AC3E}">
        <p14:creationId xmlns:p14="http://schemas.microsoft.com/office/powerpoint/2010/main" val="161292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7D71EB2-8F33-41D3-A605-6BBBC72575DE}" type="datetimeFigureOut">
              <a:rPr lang="fr-FR" smtClean="0"/>
              <a:pPr/>
              <a:t>08/06/2023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884BC4-44EB-40D1-944D-E627171E02CD}" type="slidenum">
              <a:rPr lang="fr-FR" smtClean="0"/>
              <a:pPr/>
              <a:t>‹N°›</a:t>
            </a:fld>
            <a:endParaRPr lang="fr-FR"/>
          </a:p>
        </p:txBody>
      </p:sp>
    </p:spTree>
    <p:extLst>
      <p:ext uri="{BB962C8B-B14F-4D97-AF65-F5344CB8AC3E}">
        <p14:creationId xmlns:p14="http://schemas.microsoft.com/office/powerpoint/2010/main" val="1312582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7D71EB2-8F33-41D3-A605-6BBBC72575DE}" type="datetimeFigureOut">
              <a:rPr lang="fr-FR" smtClean="0"/>
              <a:pPr/>
              <a:t>08/06/2023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884BC4-44EB-40D1-944D-E627171E02CD}" type="slidenum">
              <a:rPr lang="fr-FR" smtClean="0"/>
              <a:pPr/>
              <a:t>‹N°›</a:t>
            </a:fld>
            <a:endParaRPr lang="fr-FR"/>
          </a:p>
        </p:txBody>
      </p:sp>
    </p:spTree>
    <p:extLst>
      <p:ext uri="{BB962C8B-B14F-4D97-AF65-F5344CB8AC3E}">
        <p14:creationId xmlns:p14="http://schemas.microsoft.com/office/powerpoint/2010/main" val="3397483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7D71EB2-8F33-41D3-A605-6BBBC72575DE}" type="datetimeFigureOut">
              <a:rPr lang="fr-FR" smtClean="0"/>
              <a:pPr/>
              <a:t>08/06/2023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4884BC4-44EB-40D1-944D-E627171E02CD}" type="slidenum">
              <a:rPr lang="fr-FR" smtClean="0"/>
              <a:pPr/>
              <a:t>‹N°›</a:t>
            </a:fld>
            <a:endParaRPr lang="fr-FR"/>
          </a:p>
        </p:txBody>
      </p:sp>
    </p:spTree>
    <p:extLst>
      <p:ext uri="{BB962C8B-B14F-4D97-AF65-F5344CB8AC3E}">
        <p14:creationId xmlns:p14="http://schemas.microsoft.com/office/powerpoint/2010/main" val="3057068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7D71EB2-8F33-41D3-A605-6BBBC72575DE}" type="datetimeFigureOut">
              <a:rPr lang="fr-FR" smtClean="0"/>
              <a:pPr/>
              <a:t>08/06/2023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4884BC4-44EB-40D1-944D-E627171E02CD}" type="slidenum">
              <a:rPr lang="fr-FR" smtClean="0"/>
              <a:pPr/>
              <a:t>‹N°›</a:t>
            </a:fld>
            <a:endParaRPr lang="fr-FR"/>
          </a:p>
        </p:txBody>
      </p:sp>
    </p:spTree>
    <p:extLst>
      <p:ext uri="{BB962C8B-B14F-4D97-AF65-F5344CB8AC3E}">
        <p14:creationId xmlns:p14="http://schemas.microsoft.com/office/powerpoint/2010/main" val="3502058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7D71EB2-8F33-41D3-A605-6BBBC72575DE}" type="datetimeFigureOut">
              <a:rPr lang="fr-FR" smtClean="0"/>
              <a:pPr/>
              <a:t>08/06/2023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4884BC4-44EB-40D1-944D-E627171E02CD}" type="slidenum">
              <a:rPr lang="fr-FR" smtClean="0"/>
              <a:pPr/>
              <a:t>‹N°›</a:t>
            </a:fld>
            <a:endParaRPr lang="fr-FR"/>
          </a:p>
        </p:txBody>
      </p:sp>
    </p:spTree>
    <p:extLst>
      <p:ext uri="{BB962C8B-B14F-4D97-AF65-F5344CB8AC3E}">
        <p14:creationId xmlns:p14="http://schemas.microsoft.com/office/powerpoint/2010/main" val="920594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7D71EB2-8F33-41D3-A605-6BBBC72575DE}" type="datetimeFigureOut">
              <a:rPr lang="fr-FR" smtClean="0"/>
              <a:pPr/>
              <a:t>08/06/2023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884BC4-44EB-40D1-944D-E627171E02CD}" type="slidenum">
              <a:rPr lang="fr-FR" smtClean="0"/>
              <a:pPr/>
              <a:t>‹N°›</a:t>
            </a:fld>
            <a:endParaRPr lang="fr-FR"/>
          </a:p>
        </p:txBody>
      </p:sp>
    </p:spTree>
    <p:extLst>
      <p:ext uri="{BB962C8B-B14F-4D97-AF65-F5344CB8AC3E}">
        <p14:creationId xmlns:p14="http://schemas.microsoft.com/office/powerpoint/2010/main" val="1169224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7D71EB2-8F33-41D3-A605-6BBBC72575DE}" type="datetimeFigureOut">
              <a:rPr lang="fr-FR" smtClean="0"/>
              <a:pPr/>
              <a:t>08/06/2023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884BC4-44EB-40D1-944D-E627171E02CD}" type="slidenum">
              <a:rPr lang="fr-FR" smtClean="0"/>
              <a:pPr/>
              <a:t>‹N°›</a:t>
            </a:fld>
            <a:endParaRPr lang="fr-FR"/>
          </a:p>
        </p:txBody>
      </p:sp>
    </p:spTree>
    <p:extLst>
      <p:ext uri="{BB962C8B-B14F-4D97-AF65-F5344CB8AC3E}">
        <p14:creationId xmlns:p14="http://schemas.microsoft.com/office/powerpoint/2010/main" val="58707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71EB2-8F33-41D3-A605-6BBBC72575DE}" type="datetimeFigureOut">
              <a:rPr lang="fr-FR" smtClean="0"/>
              <a:pPr/>
              <a:t>08/06/2023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84BC4-44EB-40D1-944D-E627171E02CD}" type="slidenum">
              <a:rPr lang="fr-FR" smtClean="0"/>
              <a:pPr/>
              <a:t>‹N°›</a:t>
            </a:fld>
            <a:endParaRPr lang="fr-FR"/>
          </a:p>
        </p:txBody>
      </p:sp>
    </p:spTree>
    <p:extLst>
      <p:ext uri="{BB962C8B-B14F-4D97-AF65-F5344CB8AC3E}">
        <p14:creationId xmlns:p14="http://schemas.microsoft.com/office/powerpoint/2010/main" val="3415352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patrick.byrtus@laposte.net" TargetMode="External"/><Relationship Id="rId2" Type="http://schemas.openxmlformats.org/officeDocument/2006/relationships/hyperlink" Target="mailto:svomberg@orange.fr" TargetMode="Externa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hyperlink" Target="mailto:cor.ser@hotmail.fr" TargetMode="External"/><Relationship Id="rId4" Type="http://schemas.openxmlformats.org/officeDocument/2006/relationships/hyperlink" Target="mailto:chris.morlock@orange.fr"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9592" y="1412776"/>
            <a:ext cx="7056784" cy="4524315"/>
          </a:xfrm>
          <a:prstGeom prst="rect">
            <a:avLst/>
          </a:prstGeom>
        </p:spPr>
        <p:txBody>
          <a:bodyPr wrap="square">
            <a:spAutoFit/>
          </a:bodyPr>
          <a:lstStyle/>
          <a:p>
            <a:pPr algn="ctr"/>
            <a:r>
              <a:rPr lang="fr-FR" sz="2800" b="1" dirty="0">
                <a:effectLst>
                  <a:outerShdw blurRad="38100" dist="38100" dir="2700000" algn="tl">
                    <a:srgbClr val="000000">
                      <a:alpha val="43137"/>
                    </a:srgbClr>
                  </a:outerShdw>
                </a:effectLst>
              </a:rPr>
              <a:t>Ordre du jour</a:t>
            </a:r>
          </a:p>
          <a:p>
            <a:endParaRPr lang="fr-FR" sz="2000" b="1" dirty="0">
              <a:effectLst>
                <a:outerShdw blurRad="38100" dist="38100" dir="2700000" algn="tl">
                  <a:srgbClr val="000000">
                    <a:alpha val="43137"/>
                  </a:srgbClr>
                </a:outerShdw>
              </a:effectLst>
            </a:endParaRPr>
          </a:p>
          <a:p>
            <a:pPr marL="285750" lvl="0" indent="-285750">
              <a:buFont typeface="Wingdings" charset="2"/>
              <a:buChar char="q"/>
            </a:pPr>
            <a:r>
              <a:rPr lang="fr-FR" sz="2000" b="1" dirty="0"/>
              <a:t>RENOUVELLEMENT MEMBRES DU BUREAU</a:t>
            </a:r>
          </a:p>
          <a:p>
            <a:pPr marL="285750" lvl="0" indent="-285750">
              <a:buFont typeface="Wingdings" charset="2"/>
              <a:buChar char="q"/>
            </a:pPr>
            <a:r>
              <a:rPr lang="fr-FR" sz="2000" b="1" dirty="0"/>
              <a:t>COMPTES DE L’ASSOCIATION : Approbation du budget, adhésion</a:t>
            </a:r>
          </a:p>
          <a:p>
            <a:pPr marL="285750" lvl="0" indent="-285750">
              <a:buFont typeface="Wingdings" charset="2"/>
              <a:buChar char="q"/>
            </a:pPr>
            <a:r>
              <a:rPr lang="fr-FR" sz="2000" b="1" dirty="0"/>
              <a:t>POINT SUR LE RENOUVELLEMENT DES BAUX</a:t>
            </a:r>
          </a:p>
          <a:p>
            <a:pPr marL="285750" lvl="0" indent="-285750">
              <a:buFont typeface="Wingdings" charset="2"/>
              <a:buChar char="q"/>
            </a:pPr>
            <a:r>
              <a:rPr lang="fr-FR" sz="2000" b="1" dirty="0"/>
              <a:t>COMPTES ANALYTIQUES D’EXPLOITATION GOELIA 2021/2022 </a:t>
            </a:r>
          </a:p>
          <a:p>
            <a:pPr marL="285750" lvl="0" indent="-285750">
              <a:buFont typeface="Wingdings" charset="2"/>
              <a:buChar char="q"/>
            </a:pPr>
            <a:r>
              <a:rPr lang="fr-FR" sz="2000" b="1" dirty="0"/>
              <a:t>INDICATEURS D’EXPLOITATION 2021/2022</a:t>
            </a:r>
          </a:p>
          <a:p>
            <a:pPr marL="285750" indent="-285750">
              <a:buFont typeface="Wingdings" charset="2"/>
              <a:buChar char="q"/>
            </a:pPr>
            <a:r>
              <a:rPr lang="fr-FR" sz="2000" b="1" dirty="0"/>
              <a:t>WIFI</a:t>
            </a:r>
          </a:p>
          <a:p>
            <a:pPr marL="285750" indent="-285750">
              <a:buFont typeface="Wingdings" charset="2"/>
              <a:buChar char="q"/>
            </a:pPr>
            <a:r>
              <a:rPr lang="fr-FR" sz="2000" b="1" dirty="0"/>
              <a:t>TRAVAUX DE RENOVATION ET AMENAGEMENTS DES APPARTEMENTS</a:t>
            </a:r>
          </a:p>
          <a:p>
            <a:pPr marL="285750" indent="-285750">
              <a:buFont typeface="Wingdings" charset="2"/>
              <a:buChar char="q"/>
            </a:pPr>
            <a:r>
              <a:rPr lang="fr-FR" sz="2000" b="1" dirty="0"/>
              <a:t>TRAVAUX EXTERIEURS ET PARTIES COMMUNES</a:t>
            </a:r>
          </a:p>
          <a:p>
            <a:endParaRPr lang="fr-FR" sz="2000" b="1" dirty="0"/>
          </a:p>
          <a:p>
            <a:endParaRPr lang="fr-FR" sz="2000" dirty="0"/>
          </a:p>
        </p:txBody>
      </p:sp>
      <p:sp>
        <p:nvSpPr>
          <p:cNvPr id="6" name="Titre 3"/>
          <p:cNvSpPr txBox="1">
            <a:spLocks/>
          </p:cNvSpPr>
          <p:nvPr/>
        </p:nvSpPr>
        <p:spPr>
          <a:xfrm>
            <a:off x="520637" y="0"/>
            <a:ext cx="4987467" cy="130100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all" spc="-60" normalizeH="0" baseline="0" noProof="0" dirty="0">
                <a:ln>
                  <a:noFill/>
                </a:ln>
                <a:solidFill>
                  <a:srgbClr val="D1282E"/>
                </a:solidFill>
                <a:effectLst/>
                <a:uLnTx/>
                <a:uFillTx/>
                <a:latin typeface="Cambria"/>
                <a:ea typeface="+mj-ea"/>
                <a:cs typeface="+mj-cs"/>
              </a:rPr>
              <a:t>LES Chalets </a:t>
            </a:r>
            <a:r>
              <a:rPr kumimoji="0" lang="fr-FR" sz="2800" b="0" i="0" u="none" strike="noStrike" kern="1200" cap="all" spc="-60" normalizeH="0" baseline="0" noProof="0" dirty="0" err="1">
                <a:ln>
                  <a:noFill/>
                </a:ln>
                <a:solidFill>
                  <a:srgbClr val="D1282E"/>
                </a:solidFill>
                <a:effectLst/>
                <a:uLnTx/>
                <a:uFillTx/>
                <a:latin typeface="Cambria"/>
                <a:ea typeface="+mj-ea"/>
                <a:cs typeface="+mj-cs"/>
              </a:rPr>
              <a:t>valoria</a:t>
            </a:r>
            <a:endParaRPr kumimoji="0" lang="fr-FR" sz="2800" b="0" i="0" u="none" strike="noStrike" kern="1200" cap="all" spc="-60" normalizeH="0" baseline="0" noProof="0" dirty="0">
              <a:ln>
                <a:noFill/>
              </a:ln>
              <a:solidFill>
                <a:srgbClr val="D1282E"/>
              </a:solidFill>
              <a:effectLst/>
              <a:uLnTx/>
              <a:uFillTx/>
              <a:latin typeface="Cambria"/>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fr-FR" cap="all" spc="-60" dirty="0">
                <a:solidFill>
                  <a:srgbClr val="D1282E"/>
                </a:solidFill>
                <a:latin typeface="Cambria"/>
                <a:ea typeface="+mj-ea"/>
                <a:cs typeface="+mj-cs"/>
              </a:rPr>
              <a:t>Assemblée Générale  annuelle 28 MAI 2023</a:t>
            </a:r>
            <a:endParaRPr kumimoji="0" lang="fr-FR" b="0" i="0" u="none" strike="noStrike" kern="1200" cap="none" spc="0" normalizeH="0" baseline="0" noProof="0" dirty="0">
              <a:ln>
                <a:noFill/>
              </a:ln>
              <a:solidFill>
                <a:schemeClr val="tx1"/>
              </a:solidFill>
              <a:effectLst/>
              <a:uLnTx/>
              <a:uFillTx/>
              <a:latin typeface="+mj-lt"/>
              <a:ea typeface="+mj-ea"/>
              <a:cs typeface="+mj-cs"/>
            </a:endParaRPr>
          </a:p>
        </p:txBody>
      </p:sp>
      <p:pic>
        <p:nvPicPr>
          <p:cNvPr id="8" name="Imag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85404"/>
            <a:ext cx="2067214" cy="1111348"/>
          </a:xfrm>
          <a:prstGeom prst="rect">
            <a:avLst/>
          </a:prstGeom>
          <a:noFill/>
          <a:ln>
            <a:noFill/>
          </a:ln>
        </p:spPr>
      </p:pic>
    </p:spTree>
    <p:extLst>
      <p:ext uri="{BB962C8B-B14F-4D97-AF65-F5344CB8AC3E}">
        <p14:creationId xmlns:p14="http://schemas.microsoft.com/office/powerpoint/2010/main" val="3219578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199" y="116632"/>
            <a:ext cx="4330825" cy="720080"/>
          </a:xfrm>
        </p:spPr>
        <p:txBody>
          <a:bodyPr/>
          <a:lstStyle/>
          <a:p>
            <a:pPr algn="l"/>
            <a:r>
              <a:rPr lang="fr-FR" sz="3200" cap="all" spc="-60" dirty="0">
                <a:solidFill>
                  <a:srgbClr val="D1282E"/>
                </a:solidFill>
                <a:latin typeface="Cambria"/>
              </a:rPr>
              <a:t>LES Chalets </a:t>
            </a:r>
            <a:r>
              <a:rPr lang="fr-FR" sz="3200" cap="all" spc="-60" dirty="0" err="1">
                <a:solidFill>
                  <a:srgbClr val="D1282E"/>
                </a:solidFill>
                <a:latin typeface="Cambria"/>
              </a:rPr>
              <a:t>valoria</a:t>
            </a:r>
            <a:endParaRPr lang="fr-FR" dirty="0"/>
          </a:p>
        </p:txBody>
      </p:sp>
      <p:sp>
        <p:nvSpPr>
          <p:cNvPr id="5" name="Rectangle 4"/>
          <p:cNvSpPr/>
          <p:nvPr/>
        </p:nvSpPr>
        <p:spPr>
          <a:xfrm>
            <a:off x="649363" y="1124744"/>
            <a:ext cx="7668344" cy="6832640"/>
          </a:xfrm>
          <a:prstGeom prst="rect">
            <a:avLst/>
          </a:prstGeom>
        </p:spPr>
        <p:txBody>
          <a:bodyPr wrap="square">
            <a:spAutoFit/>
          </a:bodyPr>
          <a:lstStyle/>
          <a:p>
            <a:pPr algn="ctr"/>
            <a:r>
              <a:rPr lang="fr-FR" sz="3600" b="1" dirty="0">
                <a:effectLst>
                  <a:outerShdw blurRad="38100" dist="38100" dir="2700000" algn="tl">
                    <a:srgbClr val="000000">
                      <a:alpha val="43137"/>
                    </a:srgbClr>
                  </a:outerShdw>
                </a:effectLst>
              </a:rPr>
              <a:t>WIFI</a:t>
            </a:r>
          </a:p>
          <a:p>
            <a:pPr marL="342900" indent="-342900" algn="just">
              <a:buFont typeface="Wingdings" panose="05000000000000000000" pitchFamily="2" charset="2"/>
              <a:buChar char="Ø"/>
            </a:pPr>
            <a:r>
              <a:rPr lang="fr-FR" sz="2400" i="0" dirty="0" err="1">
                <a:solidFill>
                  <a:srgbClr val="444444"/>
                </a:solidFill>
                <a:effectLst/>
                <a:latin typeface="+mj-lt"/>
              </a:rPr>
              <a:t>Goelia</a:t>
            </a:r>
            <a:r>
              <a:rPr lang="fr-FR" sz="2400" i="0" dirty="0">
                <a:solidFill>
                  <a:srgbClr val="444444"/>
                </a:solidFill>
                <a:effectLst/>
                <a:latin typeface="+mj-lt"/>
              </a:rPr>
              <a:t> propose d’</a:t>
            </a:r>
            <a:r>
              <a:rPr lang="fr-FR" sz="2400" dirty="0">
                <a:solidFill>
                  <a:srgbClr val="444444"/>
                </a:solidFill>
                <a:latin typeface="+mj-lt"/>
              </a:rPr>
              <a:t>installer un réseau WIFI performant.</a:t>
            </a:r>
            <a:endParaRPr lang="fr-FR" sz="2400" i="0" dirty="0">
              <a:solidFill>
                <a:srgbClr val="444444"/>
              </a:solidFill>
              <a:effectLst/>
              <a:latin typeface="+mj-lt"/>
            </a:endParaRPr>
          </a:p>
          <a:p>
            <a:pPr marL="171450" indent="-171450" algn="just">
              <a:buFont typeface="Wingdings" panose="05000000000000000000" pitchFamily="2" charset="2"/>
              <a:buChar char="Ø"/>
            </a:pPr>
            <a:endParaRPr lang="fr-FR" sz="1200" dirty="0">
              <a:solidFill>
                <a:srgbClr val="444444"/>
              </a:solidFill>
              <a:effectLst>
                <a:outerShdw blurRad="38100" dist="38100" dir="2700000" algn="tl">
                  <a:srgbClr val="000000">
                    <a:alpha val="43137"/>
                  </a:srgbClr>
                </a:outerShdw>
              </a:effectLst>
              <a:latin typeface="+mj-lt"/>
            </a:endParaRPr>
          </a:p>
          <a:p>
            <a:pPr marL="342900" indent="-342900" algn="just">
              <a:buFont typeface="Wingdings" panose="05000000000000000000" pitchFamily="2" charset="2"/>
              <a:buChar char="Ø"/>
            </a:pPr>
            <a:r>
              <a:rPr lang="fr-FR" sz="2400" i="0" dirty="0">
                <a:solidFill>
                  <a:srgbClr val="444444"/>
                </a:solidFill>
                <a:effectLst/>
                <a:latin typeface="+mj-lt"/>
              </a:rPr>
              <a:t>Le coût est de 90 € HT par logement pour l'installation puis 1.100 € par mois pour l'ensemble de la résidence, débit garanti grâce à un abonnement fibre dédié.</a:t>
            </a:r>
          </a:p>
          <a:p>
            <a:pPr marL="171450" indent="-171450" algn="just">
              <a:buFont typeface="Wingdings" panose="05000000000000000000" pitchFamily="2" charset="2"/>
              <a:buChar char="Ø"/>
            </a:pPr>
            <a:endParaRPr lang="fr-FR" sz="1200" i="0" dirty="0">
              <a:solidFill>
                <a:srgbClr val="444444"/>
              </a:solidFill>
              <a:effectLst/>
              <a:latin typeface="+mj-lt"/>
            </a:endParaRPr>
          </a:p>
          <a:p>
            <a:pPr marL="342900" indent="-342900" algn="just">
              <a:buFont typeface="Wingdings" panose="05000000000000000000" pitchFamily="2" charset="2"/>
              <a:buChar char="Ø"/>
            </a:pPr>
            <a:r>
              <a:rPr lang="fr-FR" sz="2400" i="0" dirty="0">
                <a:solidFill>
                  <a:srgbClr val="444444"/>
                </a:solidFill>
                <a:effectLst/>
                <a:latin typeface="+mj-lt"/>
              </a:rPr>
              <a:t>Pour les bailleurs, 100% de ces dépenses seraient prises en charge par </a:t>
            </a:r>
            <a:r>
              <a:rPr lang="fr-FR" sz="2400" i="0" dirty="0" err="1">
                <a:solidFill>
                  <a:srgbClr val="444444"/>
                </a:solidFill>
                <a:effectLst/>
                <a:latin typeface="+mj-lt"/>
              </a:rPr>
              <a:t>Goelia</a:t>
            </a:r>
            <a:r>
              <a:rPr lang="fr-FR" sz="2400" i="0" dirty="0">
                <a:solidFill>
                  <a:srgbClr val="444444"/>
                </a:solidFill>
                <a:effectLst/>
                <a:latin typeface="+mj-lt"/>
              </a:rPr>
              <a:t> au titre des charges locatives.</a:t>
            </a:r>
          </a:p>
          <a:p>
            <a:pPr marL="171450" indent="-171450" algn="just">
              <a:buFont typeface="Wingdings" panose="05000000000000000000" pitchFamily="2" charset="2"/>
              <a:buChar char="Ø"/>
            </a:pPr>
            <a:endParaRPr lang="fr-FR" sz="1200" i="0" dirty="0">
              <a:solidFill>
                <a:srgbClr val="444444"/>
              </a:solidFill>
              <a:effectLst/>
              <a:latin typeface="+mj-lt"/>
            </a:endParaRPr>
          </a:p>
          <a:p>
            <a:pPr marL="342900" indent="-342900" algn="just">
              <a:buFont typeface="Wingdings" panose="05000000000000000000" pitchFamily="2" charset="2"/>
              <a:buChar char="Ø"/>
            </a:pPr>
            <a:r>
              <a:rPr lang="fr-FR" sz="2400" i="0" dirty="0">
                <a:solidFill>
                  <a:srgbClr val="444444"/>
                </a:solidFill>
                <a:effectLst/>
                <a:latin typeface="+mj-lt"/>
              </a:rPr>
              <a:t>Pour les propriétaires hors bail, c'est </a:t>
            </a:r>
            <a:r>
              <a:rPr lang="fr-FR" sz="2400" i="0" dirty="0" err="1">
                <a:solidFill>
                  <a:srgbClr val="444444"/>
                </a:solidFill>
                <a:effectLst/>
                <a:latin typeface="+mj-lt"/>
              </a:rPr>
              <a:t>Goelia</a:t>
            </a:r>
            <a:r>
              <a:rPr lang="fr-FR" sz="2400" i="0" dirty="0">
                <a:solidFill>
                  <a:srgbClr val="444444"/>
                </a:solidFill>
                <a:effectLst/>
                <a:latin typeface="+mj-lt"/>
              </a:rPr>
              <a:t> qui resterait administrateur pour l'édition des tickets et de ce fait chacun bénéficiera d'un code annuel gratuit pour une connexion simultanée.</a:t>
            </a:r>
          </a:p>
          <a:p>
            <a:pPr marL="342900" indent="-342900" algn="just">
              <a:buFont typeface="Wingdings" panose="05000000000000000000" pitchFamily="2" charset="2"/>
              <a:buChar char="Ø"/>
            </a:pPr>
            <a:endParaRPr lang="fr-FR" sz="2400" i="0" dirty="0">
              <a:solidFill>
                <a:srgbClr val="444444"/>
              </a:solidFill>
              <a:effectLst/>
              <a:latin typeface="+mj-lt"/>
            </a:endParaRPr>
          </a:p>
          <a:p>
            <a:pPr marL="342900" indent="-342900" algn="just">
              <a:buFont typeface="Wingdings" panose="05000000000000000000" pitchFamily="2" charset="2"/>
              <a:buChar char="Ø"/>
            </a:pPr>
            <a:endParaRPr lang="fr-FR" sz="2400" dirty="0">
              <a:solidFill>
                <a:srgbClr val="444444"/>
              </a:solidFill>
              <a:latin typeface="+mj-lt"/>
            </a:endParaRPr>
          </a:p>
          <a:p>
            <a:pPr marL="342900" indent="-342900" algn="just">
              <a:buFont typeface="Wingdings" panose="05000000000000000000" pitchFamily="2" charset="2"/>
              <a:buChar char="Ø"/>
            </a:pPr>
            <a:endParaRPr lang="fr-FR" sz="2400" i="0" dirty="0">
              <a:solidFill>
                <a:srgbClr val="444444"/>
              </a:solidFill>
              <a:effectLst/>
              <a:latin typeface="+mj-lt"/>
            </a:endParaRPr>
          </a:p>
          <a:p>
            <a:pPr algn="l"/>
            <a:endParaRPr lang="fr-FR" b="0" i="0" dirty="0">
              <a:solidFill>
                <a:srgbClr val="444444"/>
              </a:solidFill>
              <a:effectLst/>
              <a:latin typeface="Arial" panose="020B0604020202020204" pitchFamily="34" charset="0"/>
            </a:endParaRPr>
          </a:p>
          <a:p>
            <a:pPr algn="ctr"/>
            <a:endParaRPr lang="fr-FR" b="1" dirty="0">
              <a:effectLst>
                <a:outerShdw blurRad="38100" dist="38100" dir="2700000" algn="tl">
                  <a:srgbClr val="000000">
                    <a:alpha val="43137"/>
                  </a:srgbClr>
                </a:outerShdw>
              </a:effectLst>
            </a:endParaRPr>
          </a:p>
          <a:p>
            <a:pPr algn="ctr"/>
            <a:endParaRPr lang="fr-FR" b="1" dirty="0"/>
          </a:p>
        </p:txBody>
      </p:sp>
      <p:pic>
        <p:nvPicPr>
          <p:cNvPr id="7" name="Imag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202036"/>
            <a:ext cx="1571728" cy="850700"/>
          </a:xfrm>
          <a:prstGeom prst="rect">
            <a:avLst/>
          </a:prstGeom>
          <a:noFill/>
          <a:ln>
            <a:noFill/>
          </a:ln>
        </p:spPr>
      </p:pic>
    </p:spTree>
    <p:extLst>
      <p:ext uri="{BB962C8B-B14F-4D97-AF65-F5344CB8AC3E}">
        <p14:creationId xmlns:p14="http://schemas.microsoft.com/office/powerpoint/2010/main" val="2307337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199" y="116632"/>
            <a:ext cx="4330825" cy="720080"/>
          </a:xfrm>
        </p:spPr>
        <p:txBody>
          <a:bodyPr/>
          <a:lstStyle/>
          <a:p>
            <a:pPr algn="l"/>
            <a:r>
              <a:rPr lang="fr-FR" sz="3200" cap="all" spc="-60" dirty="0">
                <a:solidFill>
                  <a:srgbClr val="D1282E"/>
                </a:solidFill>
                <a:latin typeface="Cambria"/>
              </a:rPr>
              <a:t>LES Chalets </a:t>
            </a:r>
            <a:r>
              <a:rPr lang="fr-FR" sz="3200" cap="all" spc="-60" dirty="0" err="1">
                <a:solidFill>
                  <a:srgbClr val="D1282E"/>
                </a:solidFill>
                <a:latin typeface="Cambria"/>
              </a:rPr>
              <a:t>valoria</a:t>
            </a:r>
            <a:endParaRPr lang="fr-FR" dirty="0"/>
          </a:p>
        </p:txBody>
      </p:sp>
      <p:sp>
        <p:nvSpPr>
          <p:cNvPr id="5" name="Rectangle 4"/>
          <p:cNvSpPr/>
          <p:nvPr/>
        </p:nvSpPr>
        <p:spPr>
          <a:xfrm>
            <a:off x="649363" y="1124744"/>
            <a:ext cx="7668344" cy="3323987"/>
          </a:xfrm>
          <a:prstGeom prst="rect">
            <a:avLst/>
          </a:prstGeom>
        </p:spPr>
        <p:txBody>
          <a:bodyPr wrap="square">
            <a:spAutoFit/>
          </a:bodyPr>
          <a:lstStyle/>
          <a:p>
            <a:pPr algn="ctr"/>
            <a:r>
              <a:rPr lang="fr-FR" sz="3600" b="1" dirty="0">
                <a:effectLst>
                  <a:outerShdw blurRad="38100" dist="38100" dir="2700000" algn="tl">
                    <a:srgbClr val="000000">
                      <a:alpha val="43137"/>
                    </a:srgbClr>
                  </a:outerShdw>
                </a:effectLst>
              </a:rPr>
              <a:t>WIFI</a:t>
            </a:r>
          </a:p>
          <a:p>
            <a:pPr marL="342900" indent="-342900" algn="just">
              <a:buFont typeface="Wingdings" panose="05000000000000000000" pitchFamily="2" charset="2"/>
              <a:buChar char="Ø"/>
            </a:pPr>
            <a:endParaRPr lang="fr-FR" sz="2400" dirty="0">
              <a:solidFill>
                <a:srgbClr val="444444"/>
              </a:solidFill>
              <a:latin typeface="+mj-lt"/>
            </a:endParaRPr>
          </a:p>
          <a:p>
            <a:pPr marL="342900" indent="-342900" algn="just">
              <a:buFont typeface="Wingdings" panose="05000000000000000000" pitchFamily="2" charset="2"/>
              <a:buChar char="Ø"/>
            </a:pPr>
            <a:endParaRPr lang="fr-FR" sz="2400" i="0" dirty="0">
              <a:solidFill>
                <a:srgbClr val="444444"/>
              </a:solidFill>
              <a:effectLst/>
              <a:latin typeface="+mj-lt"/>
            </a:endParaRPr>
          </a:p>
          <a:p>
            <a:pPr marL="342900" indent="-342900" algn="just">
              <a:buFont typeface="Wingdings" panose="05000000000000000000" pitchFamily="2" charset="2"/>
              <a:buChar char="Ø"/>
            </a:pPr>
            <a:r>
              <a:rPr lang="fr-FR" sz="2400" i="0" dirty="0">
                <a:solidFill>
                  <a:srgbClr val="444444"/>
                </a:solidFill>
                <a:effectLst/>
                <a:latin typeface="+mj-lt"/>
              </a:rPr>
              <a:t>Cela sera présenté et voté lors de la réunion du syndic. </a:t>
            </a:r>
            <a:r>
              <a:rPr lang="fr-FR" sz="2400" i="0" dirty="0" err="1">
                <a:solidFill>
                  <a:srgbClr val="444444"/>
                </a:solidFill>
                <a:effectLst/>
                <a:latin typeface="+mj-lt"/>
              </a:rPr>
              <a:t>Goelia</a:t>
            </a:r>
            <a:r>
              <a:rPr lang="fr-FR" sz="2400" i="0" dirty="0">
                <a:solidFill>
                  <a:srgbClr val="444444"/>
                </a:solidFill>
                <a:effectLst/>
                <a:latin typeface="+mj-lt"/>
              </a:rPr>
              <a:t> devra présenter un dossier technique d’installation et résilier PASSMAN.</a:t>
            </a:r>
          </a:p>
          <a:p>
            <a:pPr algn="l"/>
            <a:endParaRPr lang="fr-FR" b="0" i="0" dirty="0">
              <a:solidFill>
                <a:srgbClr val="444444"/>
              </a:solidFill>
              <a:effectLst/>
              <a:latin typeface="Arial" panose="020B0604020202020204" pitchFamily="34" charset="0"/>
            </a:endParaRPr>
          </a:p>
          <a:p>
            <a:pPr algn="ctr"/>
            <a:endParaRPr lang="fr-FR" b="1" dirty="0">
              <a:effectLst>
                <a:outerShdw blurRad="38100" dist="38100" dir="2700000" algn="tl">
                  <a:srgbClr val="000000">
                    <a:alpha val="43137"/>
                  </a:srgbClr>
                </a:outerShdw>
              </a:effectLst>
            </a:endParaRPr>
          </a:p>
          <a:p>
            <a:pPr algn="ctr"/>
            <a:endParaRPr lang="fr-FR" b="1" dirty="0"/>
          </a:p>
        </p:txBody>
      </p:sp>
      <p:pic>
        <p:nvPicPr>
          <p:cNvPr id="7" name="Imag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202036"/>
            <a:ext cx="1571728" cy="850700"/>
          </a:xfrm>
          <a:prstGeom prst="rect">
            <a:avLst/>
          </a:prstGeom>
          <a:noFill/>
          <a:ln>
            <a:noFill/>
          </a:ln>
        </p:spPr>
      </p:pic>
    </p:spTree>
    <p:extLst>
      <p:ext uri="{BB962C8B-B14F-4D97-AF65-F5344CB8AC3E}">
        <p14:creationId xmlns:p14="http://schemas.microsoft.com/office/powerpoint/2010/main" val="2102185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199" y="116632"/>
            <a:ext cx="8623363" cy="1152128"/>
          </a:xfrm>
        </p:spPr>
        <p:txBody>
          <a:bodyPr/>
          <a:lstStyle/>
          <a:p>
            <a:pPr algn="l"/>
            <a:r>
              <a:rPr lang="fr-FR" sz="3200" cap="all" spc="-60" dirty="0">
                <a:solidFill>
                  <a:srgbClr val="D1282E"/>
                </a:solidFill>
                <a:latin typeface="Cambria"/>
              </a:rPr>
              <a:t>LES Chalets </a:t>
            </a:r>
            <a:r>
              <a:rPr lang="fr-FR" sz="3200" cap="all" spc="-60" dirty="0" err="1">
                <a:solidFill>
                  <a:srgbClr val="D1282E"/>
                </a:solidFill>
                <a:latin typeface="Cambria"/>
              </a:rPr>
              <a:t>valoria</a:t>
            </a:r>
            <a:r>
              <a:rPr lang="fr-FR" sz="3200" cap="all" spc="-60" dirty="0">
                <a:solidFill>
                  <a:srgbClr val="D1282E"/>
                </a:solidFill>
                <a:latin typeface="Cambria"/>
              </a:rPr>
              <a:t> </a:t>
            </a:r>
            <a:endParaRPr lang="fr-FR" dirty="0"/>
          </a:p>
        </p:txBody>
      </p:sp>
      <p:sp>
        <p:nvSpPr>
          <p:cNvPr id="5" name="Rectangle 4"/>
          <p:cNvSpPr/>
          <p:nvPr/>
        </p:nvSpPr>
        <p:spPr>
          <a:xfrm>
            <a:off x="457198" y="1354164"/>
            <a:ext cx="7787209" cy="6124754"/>
          </a:xfrm>
          <a:prstGeom prst="rect">
            <a:avLst/>
          </a:prstGeom>
        </p:spPr>
        <p:txBody>
          <a:bodyPr wrap="square">
            <a:spAutoFit/>
          </a:bodyPr>
          <a:lstStyle/>
          <a:p>
            <a:pPr algn="ctr"/>
            <a:endParaRPr lang="fr-FR" sz="1200" b="1" dirty="0"/>
          </a:p>
          <a:p>
            <a:pPr algn="ctr"/>
            <a:r>
              <a:rPr lang="fr-FR" sz="2400" b="1" dirty="0">
                <a:effectLst>
                  <a:outerShdw blurRad="38100" dist="38100" dir="2700000" algn="tl">
                    <a:srgbClr val="000000">
                      <a:alpha val="43137"/>
                    </a:srgbClr>
                  </a:outerShdw>
                </a:effectLst>
              </a:rPr>
              <a:t>TRAVAUX DE RENOVATION DANS LES APPARTEMENTS</a:t>
            </a:r>
          </a:p>
          <a:p>
            <a:pPr algn="ctr"/>
            <a:endParaRPr lang="fr-FR" sz="2400" b="1" dirty="0">
              <a:effectLst>
                <a:outerShdw blurRad="38100" dist="38100" dir="2700000" algn="tl">
                  <a:srgbClr val="000000">
                    <a:alpha val="43137"/>
                  </a:srgbClr>
                </a:outerShdw>
              </a:effectLst>
            </a:endParaRPr>
          </a:p>
          <a:p>
            <a:r>
              <a:rPr lang="fr-FR" sz="2400" b="1" u="sng" dirty="0"/>
              <a:t>Travaux à prévoir</a:t>
            </a:r>
            <a:endParaRPr lang="fr-FR" sz="2400" dirty="0"/>
          </a:p>
          <a:p>
            <a:r>
              <a:rPr lang="fr-FR" sz="2400" b="1" dirty="0"/>
              <a:t> </a:t>
            </a:r>
            <a:endParaRPr lang="fr-FR" sz="2400" dirty="0"/>
          </a:p>
          <a:p>
            <a:pPr marL="342900" indent="-342900">
              <a:buFont typeface="Wingdings" panose="05000000000000000000" pitchFamily="2" charset="2"/>
              <a:buChar char="Ø"/>
            </a:pPr>
            <a:r>
              <a:rPr lang="fr-FR" sz="2400" dirty="0"/>
              <a:t>Rénovation des joints des portes fenêtres : le devis sera fait par une entreprise mandatée par GOELIA</a:t>
            </a:r>
          </a:p>
          <a:p>
            <a:pPr marL="342900" indent="-342900">
              <a:buFont typeface="Wingdings" panose="05000000000000000000" pitchFamily="2" charset="2"/>
              <a:buChar char="Ø"/>
            </a:pPr>
            <a:endParaRPr lang="fr-FR" sz="2400" dirty="0"/>
          </a:p>
          <a:p>
            <a:pPr marL="342900" indent="-342900">
              <a:buFont typeface="Wingdings" panose="05000000000000000000" pitchFamily="2" charset="2"/>
              <a:buChar char="Ø"/>
            </a:pPr>
            <a:r>
              <a:rPr lang="fr-FR" sz="2400" dirty="0"/>
              <a:t>Remplacement des radiateurs, proposition de GOELIA : 175 € par radiateur</a:t>
            </a:r>
          </a:p>
          <a:p>
            <a:pPr marL="342900" indent="-342900">
              <a:buFont typeface="Wingdings" panose="05000000000000000000" pitchFamily="2" charset="2"/>
              <a:buChar char="Ø"/>
            </a:pPr>
            <a:endParaRPr lang="fr-FR" sz="2400" dirty="0"/>
          </a:p>
          <a:p>
            <a:pPr marL="342900" indent="-342900">
              <a:buFont typeface="Wingdings" panose="05000000000000000000" pitchFamily="2" charset="2"/>
              <a:buChar char="Ø"/>
            </a:pPr>
            <a:r>
              <a:rPr lang="fr-FR" sz="2400" dirty="0"/>
              <a:t>Changement des rideaux à prévoir, non facturé aux bailleurs non meublés</a:t>
            </a:r>
          </a:p>
          <a:p>
            <a:endParaRPr lang="fr-FR" sz="2400" dirty="0"/>
          </a:p>
          <a:p>
            <a:endParaRPr lang="fr-FR" sz="2400" dirty="0"/>
          </a:p>
          <a:p>
            <a:r>
              <a:rPr lang="fr-FR" sz="2400" b="1" dirty="0"/>
              <a:t> </a:t>
            </a:r>
            <a:endParaRPr lang="fr-FR" sz="2400" dirty="0"/>
          </a:p>
          <a:p>
            <a:pPr algn="ctr"/>
            <a:endParaRPr lang="fr-FR" sz="2000" b="1" dirty="0"/>
          </a:p>
        </p:txBody>
      </p:sp>
      <p:pic>
        <p:nvPicPr>
          <p:cNvPr id="7" name="Imag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02036"/>
            <a:ext cx="2075784" cy="1066724"/>
          </a:xfrm>
          <a:prstGeom prst="rect">
            <a:avLst/>
          </a:prstGeom>
          <a:noFill/>
          <a:ln>
            <a:noFill/>
          </a:ln>
        </p:spPr>
      </p:pic>
    </p:spTree>
    <p:extLst>
      <p:ext uri="{BB962C8B-B14F-4D97-AF65-F5344CB8AC3E}">
        <p14:creationId xmlns:p14="http://schemas.microsoft.com/office/powerpoint/2010/main" val="72961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6396B7-3C7B-429F-1545-3E292E2863BB}"/>
              </a:ext>
            </a:extLst>
          </p:cNvPr>
          <p:cNvSpPr txBox="1">
            <a:spLocks/>
          </p:cNvSpPr>
          <p:nvPr/>
        </p:nvSpPr>
        <p:spPr>
          <a:xfrm>
            <a:off x="78580" y="116633"/>
            <a:ext cx="9065419" cy="11521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1800" b="1" dirty="0">
              <a:latin typeface="+mn-lt"/>
            </a:endParaRPr>
          </a:p>
          <a:p>
            <a:r>
              <a:rPr lang="fr-FR" sz="3200" cap="all" spc="-60" dirty="0">
                <a:solidFill>
                  <a:srgbClr val="D1282E"/>
                </a:solidFill>
                <a:latin typeface="Cambria"/>
              </a:rPr>
              <a:t>LES Chalets </a:t>
            </a:r>
            <a:r>
              <a:rPr lang="fr-FR" sz="3200" cap="all" spc="-60" dirty="0" err="1">
                <a:solidFill>
                  <a:srgbClr val="D1282E"/>
                </a:solidFill>
                <a:latin typeface="Cambria"/>
              </a:rPr>
              <a:t>valoria</a:t>
            </a:r>
            <a:r>
              <a:rPr lang="fr-FR" sz="3200" cap="all" spc="-60" dirty="0">
                <a:solidFill>
                  <a:srgbClr val="D1282E"/>
                </a:solidFill>
                <a:latin typeface="Cambria"/>
              </a:rPr>
              <a:t>                                                                        </a:t>
            </a:r>
            <a:br>
              <a:rPr lang="fr-FR" sz="1800" cap="all" spc="-60" dirty="0">
                <a:solidFill>
                  <a:srgbClr val="D1282E"/>
                </a:solidFill>
                <a:latin typeface="Cambria"/>
              </a:rPr>
            </a:br>
            <a:endParaRPr lang="fr-FR" sz="1800" b="1" dirty="0">
              <a:latin typeface="+mn-lt"/>
            </a:endParaRPr>
          </a:p>
          <a:p>
            <a:endParaRPr lang="fr-FR" sz="1800" b="1" dirty="0">
              <a:latin typeface="+mn-lt"/>
            </a:endParaRPr>
          </a:p>
          <a:p>
            <a:endParaRPr lang="fr-FR" sz="1800" b="1" dirty="0">
              <a:latin typeface="+mn-lt"/>
            </a:endParaRPr>
          </a:p>
        </p:txBody>
      </p:sp>
      <p:sp>
        <p:nvSpPr>
          <p:cNvPr id="3" name="ZoneTexte 2">
            <a:extLst>
              <a:ext uri="{FF2B5EF4-FFF2-40B4-BE49-F238E27FC236}">
                <a16:creationId xmlns:a16="http://schemas.microsoft.com/office/drawing/2014/main" id="{B217C55E-E007-0549-A44A-E4FF3FF767A1}"/>
              </a:ext>
            </a:extLst>
          </p:cNvPr>
          <p:cNvSpPr txBox="1"/>
          <p:nvPr/>
        </p:nvSpPr>
        <p:spPr>
          <a:xfrm>
            <a:off x="539552" y="1700808"/>
            <a:ext cx="8307982" cy="4362733"/>
          </a:xfrm>
          <a:prstGeom prst="rect">
            <a:avLst/>
          </a:prstGeom>
          <a:noFill/>
        </p:spPr>
        <p:txBody>
          <a:bodyPr wrap="square" rtlCol="0">
            <a:spAutoFit/>
          </a:bodyPr>
          <a:lstStyle/>
          <a:p>
            <a:r>
              <a:rPr lang="fr-FR" sz="2400" dirty="0"/>
              <a:t>                </a:t>
            </a:r>
            <a:r>
              <a:rPr lang="fr-FR" sz="2400" b="1" dirty="0"/>
              <a:t>SYNDIC ET TRAVAUX PARTIES COMMUNES</a:t>
            </a:r>
          </a:p>
          <a:p>
            <a:pPr marL="342900" indent="-342900">
              <a:buFont typeface="Wingdings" panose="05000000000000000000" pitchFamily="2" charset="2"/>
              <a:buChar char="Ø"/>
            </a:pPr>
            <a:endParaRPr lang="fr-FR" sz="2400" dirty="0"/>
          </a:p>
          <a:p>
            <a:pPr marL="342900" indent="-342900">
              <a:buFont typeface="Wingdings" panose="05000000000000000000" pitchFamily="2" charset="2"/>
              <a:buChar char="Ø"/>
            </a:pPr>
            <a:r>
              <a:rPr lang="fr-FR" sz="2400" dirty="0"/>
              <a:t>Départ en retraite de M CRETET</a:t>
            </a:r>
          </a:p>
          <a:p>
            <a:pPr marL="342900" indent="-342900">
              <a:buFont typeface="Wingdings" panose="05000000000000000000" pitchFamily="2" charset="2"/>
              <a:buChar char="Ø"/>
            </a:pPr>
            <a:r>
              <a:rPr lang="fr-FR" sz="2400" dirty="0"/>
              <a:t>Nomination d’un principal de copropriété Mr CID jusqu’à Février 2023</a:t>
            </a:r>
          </a:p>
          <a:p>
            <a:pPr marL="342900" indent="-342900">
              <a:buFont typeface="Wingdings" panose="05000000000000000000" pitchFamily="2" charset="2"/>
              <a:buChar char="Ø"/>
            </a:pPr>
            <a:r>
              <a:rPr lang="fr-FR" sz="2400" dirty="0"/>
              <a:t>Nomination de M Willy </a:t>
            </a:r>
            <a:r>
              <a:rPr lang="fr-FR" sz="2400" dirty="0" err="1"/>
              <a:t>Vanspeybroeck</a:t>
            </a:r>
            <a:r>
              <a:rPr lang="fr-FR" sz="2400" dirty="0"/>
              <a:t> </a:t>
            </a:r>
          </a:p>
          <a:p>
            <a:pPr marL="342900" indent="-342900">
              <a:buFont typeface="Wingdings" panose="05000000000000000000" pitchFamily="2" charset="2"/>
              <a:buChar char="Ø"/>
            </a:pPr>
            <a:r>
              <a:rPr lang="fr-FR" sz="2400" dirty="0"/>
              <a:t>Pas de date d’AG définie à ce jour, Avril puis Mai puis….</a:t>
            </a:r>
          </a:p>
          <a:p>
            <a:pPr marL="342900" indent="-342900">
              <a:buFont typeface="Wingdings" panose="05000000000000000000" pitchFamily="2" charset="2"/>
              <a:buChar char="Ø"/>
            </a:pPr>
            <a:r>
              <a:rPr lang="fr-FR" sz="2400" dirty="0"/>
              <a:t>Démontage du pylône électrique implanté au bout du parking.</a:t>
            </a:r>
          </a:p>
          <a:p>
            <a:endParaRPr lang="fr-FR" sz="2400" dirty="0"/>
          </a:p>
          <a:p>
            <a:endParaRPr lang="fr-FR" sz="2400" dirty="0"/>
          </a:p>
          <a:p>
            <a:endParaRPr lang="fr-FR" sz="2400" dirty="0"/>
          </a:p>
          <a:p>
            <a:endParaRPr lang="fr-FR" sz="1350" dirty="0"/>
          </a:p>
        </p:txBody>
      </p:sp>
      <p:pic>
        <p:nvPicPr>
          <p:cNvPr id="4" name="Image 3">
            <a:extLst>
              <a:ext uri="{FF2B5EF4-FFF2-40B4-BE49-F238E27FC236}">
                <a16:creationId xmlns:a16="http://schemas.microsoft.com/office/drawing/2014/main" id="{344F2F86-041A-B1C9-FC63-CC448B924E1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02036"/>
            <a:ext cx="2075784" cy="1066724"/>
          </a:xfrm>
          <a:prstGeom prst="rect">
            <a:avLst/>
          </a:prstGeom>
          <a:noFill/>
          <a:ln>
            <a:noFill/>
          </a:ln>
        </p:spPr>
      </p:pic>
    </p:spTree>
    <p:extLst>
      <p:ext uri="{BB962C8B-B14F-4D97-AF65-F5344CB8AC3E}">
        <p14:creationId xmlns:p14="http://schemas.microsoft.com/office/powerpoint/2010/main" val="2608215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6396B7-3C7B-429F-1545-3E292E2863BB}"/>
              </a:ext>
            </a:extLst>
          </p:cNvPr>
          <p:cNvSpPr txBox="1">
            <a:spLocks/>
          </p:cNvSpPr>
          <p:nvPr/>
        </p:nvSpPr>
        <p:spPr>
          <a:xfrm>
            <a:off x="78580" y="116633"/>
            <a:ext cx="9065419" cy="11521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1800" b="1" dirty="0">
              <a:latin typeface="+mn-lt"/>
            </a:endParaRPr>
          </a:p>
          <a:p>
            <a:r>
              <a:rPr lang="fr-FR" sz="3200" cap="all" spc="-60" dirty="0">
                <a:solidFill>
                  <a:srgbClr val="D1282E"/>
                </a:solidFill>
                <a:latin typeface="Cambria"/>
              </a:rPr>
              <a:t>LES Chalets </a:t>
            </a:r>
            <a:r>
              <a:rPr lang="fr-FR" sz="3200" cap="all" spc="-60" dirty="0" err="1">
                <a:solidFill>
                  <a:srgbClr val="D1282E"/>
                </a:solidFill>
                <a:latin typeface="Cambria"/>
              </a:rPr>
              <a:t>valoria</a:t>
            </a:r>
            <a:r>
              <a:rPr lang="fr-FR" sz="3200" cap="all" spc="-60" dirty="0">
                <a:solidFill>
                  <a:srgbClr val="D1282E"/>
                </a:solidFill>
                <a:latin typeface="Cambria"/>
              </a:rPr>
              <a:t>                                                                        </a:t>
            </a:r>
            <a:br>
              <a:rPr lang="fr-FR" sz="1800" cap="all" spc="-60" dirty="0">
                <a:solidFill>
                  <a:srgbClr val="D1282E"/>
                </a:solidFill>
                <a:latin typeface="Cambria"/>
              </a:rPr>
            </a:br>
            <a:endParaRPr lang="fr-FR" sz="1800" b="1" dirty="0">
              <a:latin typeface="+mn-lt"/>
            </a:endParaRPr>
          </a:p>
          <a:p>
            <a:endParaRPr lang="fr-FR" sz="1800" b="1" dirty="0">
              <a:latin typeface="+mn-lt"/>
            </a:endParaRPr>
          </a:p>
          <a:p>
            <a:endParaRPr lang="fr-FR" sz="1800" b="1" dirty="0">
              <a:latin typeface="+mn-lt"/>
            </a:endParaRPr>
          </a:p>
        </p:txBody>
      </p:sp>
      <p:sp>
        <p:nvSpPr>
          <p:cNvPr id="3" name="ZoneTexte 2">
            <a:extLst>
              <a:ext uri="{FF2B5EF4-FFF2-40B4-BE49-F238E27FC236}">
                <a16:creationId xmlns:a16="http://schemas.microsoft.com/office/drawing/2014/main" id="{B217C55E-E007-0549-A44A-E4FF3FF767A1}"/>
              </a:ext>
            </a:extLst>
          </p:cNvPr>
          <p:cNvSpPr txBox="1"/>
          <p:nvPr/>
        </p:nvSpPr>
        <p:spPr>
          <a:xfrm>
            <a:off x="539552" y="1700808"/>
            <a:ext cx="8307982" cy="6209392"/>
          </a:xfrm>
          <a:prstGeom prst="rect">
            <a:avLst/>
          </a:prstGeom>
          <a:noFill/>
        </p:spPr>
        <p:txBody>
          <a:bodyPr wrap="square" rtlCol="0">
            <a:spAutoFit/>
          </a:bodyPr>
          <a:lstStyle/>
          <a:p>
            <a:r>
              <a:rPr lang="fr-FR" sz="2400" dirty="0"/>
              <a:t>                </a:t>
            </a:r>
            <a:r>
              <a:rPr lang="fr-FR" sz="2400" b="1" dirty="0"/>
              <a:t>SYNDIC ET TRAVAUX PARTIES COMMUNES</a:t>
            </a:r>
          </a:p>
          <a:p>
            <a:pPr marL="342900" indent="-342900">
              <a:buFont typeface="Wingdings" panose="05000000000000000000" pitchFamily="2" charset="2"/>
              <a:buChar char="Ø"/>
            </a:pPr>
            <a:endParaRPr lang="fr-FR" sz="2400" dirty="0"/>
          </a:p>
          <a:p>
            <a:pPr marL="342900" indent="-342900">
              <a:buFont typeface="Wingdings" panose="05000000000000000000" pitchFamily="2" charset="2"/>
              <a:buChar char="Ø"/>
            </a:pPr>
            <a:endParaRPr lang="fr-FR" sz="2400" dirty="0"/>
          </a:p>
          <a:p>
            <a:pPr marL="342900" indent="-342900">
              <a:buFont typeface="Wingdings" panose="05000000000000000000" pitchFamily="2" charset="2"/>
              <a:buChar char="Ø"/>
            </a:pPr>
            <a:r>
              <a:rPr lang="fr-FR" sz="2400" dirty="0"/>
              <a:t>Il a été prévu lors de l’AG de l’association du 28 mai 2023 que des représentants de copropriétaires aillent à la rencontre de la SOGIRE dans leurs locaux à Annecy, faute de nouvelles depuis un certain temps.</a:t>
            </a:r>
          </a:p>
          <a:p>
            <a:pPr marL="342900" indent="-342900">
              <a:buFont typeface="Wingdings" panose="05000000000000000000" pitchFamily="2" charset="2"/>
              <a:buChar char="Ø"/>
            </a:pPr>
            <a:endParaRPr lang="fr-FR" sz="2400" dirty="0"/>
          </a:p>
          <a:p>
            <a:pPr marL="342900" indent="-342900">
              <a:buFont typeface="Wingdings" panose="05000000000000000000" pitchFamily="2" charset="2"/>
              <a:buChar char="Ø"/>
            </a:pPr>
            <a:r>
              <a:rPr lang="fr-FR" sz="2400" dirty="0"/>
              <a:t>Il a également été prévu de demander à la SOGIRE de mandater une société de recouvrement pour agir auprès des copropriétaires ayant des impayés de charges</a:t>
            </a:r>
            <a:r>
              <a:rPr lang="fr-FR" sz="2400" b="1" dirty="0"/>
              <a:t>.</a:t>
            </a:r>
          </a:p>
          <a:p>
            <a:pPr marL="342900" indent="-342900">
              <a:buFont typeface="Wingdings" panose="05000000000000000000" pitchFamily="2" charset="2"/>
              <a:buChar char="Ø"/>
            </a:pPr>
            <a:endParaRPr lang="fr-FR" sz="2400" b="1" dirty="0"/>
          </a:p>
          <a:p>
            <a:endParaRPr lang="fr-FR" sz="2400" dirty="0"/>
          </a:p>
          <a:p>
            <a:endParaRPr lang="fr-FR" sz="2400" dirty="0"/>
          </a:p>
          <a:p>
            <a:endParaRPr lang="fr-FR" sz="2400" dirty="0"/>
          </a:p>
          <a:p>
            <a:endParaRPr lang="fr-FR" sz="2400" dirty="0"/>
          </a:p>
          <a:p>
            <a:endParaRPr lang="fr-FR" sz="1350" dirty="0"/>
          </a:p>
        </p:txBody>
      </p:sp>
      <p:pic>
        <p:nvPicPr>
          <p:cNvPr id="4" name="Image 3">
            <a:extLst>
              <a:ext uri="{FF2B5EF4-FFF2-40B4-BE49-F238E27FC236}">
                <a16:creationId xmlns:a16="http://schemas.microsoft.com/office/drawing/2014/main" id="{344F2F86-041A-B1C9-FC63-CC448B924E1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02036"/>
            <a:ext cx="2075784" cy="1066724"/>
          </a:xfrm>
          <a:prstGeom prst="rect">
            <a:avLst/>
          </a:prstGeom>
          <a:noFill/>
          <a:ln>
            <a:noFill/>
          </a:ln>
        </p:spPr>
      </p:pic>
    </p:spTree>
    <p:extLst>
      <p:ext uri="{BB962C8B-B14F-4D97-AF65-F5344CB8AC3E}">
        <p14:creationId xmlns:p14="http://schemas.microsoft.com/office/powerpoint/2010/main" val="4242965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6396B7-3C7B-429F-1545-3E292E2863BB}"/>
              </a:ext>
            </a:extLst>
          </p:cNvPr>
          <p:cNvSpPr txBox="1">
            <a:spLocks/>
          </p:cNvSpPr>
          <p:nvPr/>
        </p:nvSpPr>
        <p:spPr>
          <a:xfrm>
            <a:off x="35496" y="116632"/>
            <a:ext cx="9217024" cy="11521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3200" cap="all" spc="-60" dirty="0">
              <a:solidFill>
                <a:srgbClr val="D1282E"/>
              </a:solidFill>
              <a:latin typeface="Cambria"/>
            </a:endParaRPr>
          </a:p>
          <a:p>
            <a:r>
              <a:rPr lang="fr-FR" sz="3200" cap="all" spc="-60" dirty="0">
                <a:solidFill>
                  <a:srgbClr val="D1282E"/>
                </a:solidFill>
                <a:latin typeface="Cambria"/>
              </a:rPr>
              <a:t>LES Chalets </a:t>
            </a:r>
            <a:r>
              <a:rPr lang="fr-FR" sz="3200" cap="all" spc="-60" dirty="0" err="1">
                <a:solidFill>
                  <a:srgbClr val="D1282E"/>
                </a:solidFill>
                <a:latin typeface="Cambria"/>
              </a:rPr>
              <a:t>valoria</a:t>
            </a:r>
            <a:r>
              <a:rPr lang="fr-FR" sz="3200" cap="all" spc="-60" dirty="0">
                <a:solidFill>
                  <a:srgbClr val="D1282E"/>
                </a:solidFill>
                <a:latin typeface="Cambria"/>
              </a:rPr>
              <a:t>                                                                        </a:t>
            </a:r>
            <a:br>
              <a:rPr lang="fr-FR" sz="1100" cap="all" spc="-60" dirty="0">
                <a:solidFill>
                  <a:srgbClr val="D1282E"/>
                </a:solidFill>
                <a:latin typeface="Cambria"/>
              </a:rPr>
            </a:br>
            <a:endParaRPr lang="fr-FR" sz="1100" b="1" dirty="0">
              <a:latin typeface="+mn-lt"/>
            </a:endParaRPr>
          </a:p>
          <a:p>
            <a:endParaRPr lang="fr-FR" sz="1100" b="1" dirty="0">
              <a:latin typeface="+mn-lt"/>
            </a:endParaRPr>
          </a:p>
        </p:txBody>
      </p:sp>
      <p:sp>
        <p:nvSpPr>
          <p:cNvPr id="3" name="ZoneTexte 2">
            <a:extLst>
              <a:ext uri="{FF2B5EF4-FFF2-40B4-BE49-F238E27FC236}">
                <a16:creationId xmlns:a16="http://schemas.microsoft.com/office/drawing/2014/main" id="{B217C55E-E007-0549-A44A-E4FF3FF767A1}"/>
              </a:ext>
            </a:extLst>
          </p:cNvPr>
          <p:cNvSpPr txBox="1"/>
          <p:nvPr/>
        </p:nvSpPr>
        <p:spPr>
          <a:xfrm>
            <a:off x="228600" y="1514476"/>
            <a:ext cx="8551069" cy="3670236"/>
          </a:xfrm>
          <a:prstGeom prst="rect">
            <a:avLst/>
          </a:prstGeom>
          <a:noFill/>
        </p:spPr>
        <p:txBody>
          <a:bodyPr wrap="square" rtlCol="0">
            <a:spAutoFit/>
          </a:bodyPr>
          <a:lstStyle/>
          <a:p>
            <a:r>
              <a:rPr lang="fr-FR" sz="2400" b="1" dirty="0"/>
              <a:t>Faits marquants saison hiver : mail de Nadège à SOGIRE sans réponses à ce jour</a:t>
            </a:r>
          </a:p>
          <a:p>
            <a:endParaRPr lang="fr-FR" sz="2400" dirty="0"/>
          </a:p>
          <a:p>
            <a:r>
              <a:rPr lang="fr-FR" sz="2400" dirty="0"/>
              <a:t>1 . Mauvaises odeurs au C23, C33 et maintenant le E11 =&gt; il faudrait peut-être prévoir un nettoyage des canalisations ou en tous cas effectuer une recherche. Nous avons tout essayé ici en interne seul le fait de boucher les VMC permet l’arrêt des odeurs. </a:t>
            </a:r>
          </a:p>
          <a:p>
            <a:endParaRPr lang="fr-FR" sz="2400" dirty="0"/>
          </a:p>
          <a:p>
            <a:endParaRPr lang="fr-FR" sz="1350" dirty="0"/>
          </a:p>
          <a:p>
            <a:endParaRPr lang="fr-FR" sz="1350" dirty="0"/>
          </a:p>
          <a:p>
            <a:r>
              <a:rPr lang="fr-FR" sz="1350" dirty="0"/>
              <a:t>	</a:t>
            </a:r>
          </a:p>
        </p:txBody>
      </p:sp>
      <p:pic>
        <p:nvPicPr>
          <p:cNvPr id="4" name="Image 3">
            <a:extLst>
              <a:ext uri="{FF2B5EF4-FFF2-40B4-BE49-F238E27FC236}">
                <a16:creationId xmlns:a16="http://schemas.microsoft.com/office/drawing/2014/main" id="{50890857-285E-EB03-224E-18C37219FF7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02036"/>
            <a:ext cx="2075784" cy="1066724"/>
          </a:xfrm>
          <a:prstGeom prst="rect">
            <a:avLst/>
          </a:prstGeom>
          <a:noFill/>
          <a:ln>
            <a:noFill/>
          </a:ln>
        </p:spPr>
      </p:pic>
    </p:spTree>
    <p:extLst>
      <p:ext uri="{BB962C8B-B14F-4D97-AF65-F5344CB8AC3E}">
        <p14:creationId xmlns:p14="http://schemas.microsoft.com/office/powerpoint/2010/main" val="3121597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6396B7-3C7B-429F-1545-3E292E2863BB}"/>
              </a:ext>
            </a:extLst>
          </p:cNvPr>
          <p:cNvSpPr txBox="1">
            <a:spLocks/>
          </p:cNvSpPr>
          <p:nvPr/>
        </p:nvSpPr>
        <p:spPr>
          <a:xfrm>
            <a:off x="35496" y="116632"/>
            <a:ext cx="9217024" cy="11521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3200" cap="all" spc="-60" dirty="0">
              <a:solidFill>
                <a:srgbClr val="D1282E"/>
              </a:solidFill>
              <a:latin typeface="Cambria"/>
            </a:endParaRPr>
          </a:p>
          <a:p>
            <a:r>
              <a:rPr lang="fr-FR" sz="3200" cap="all" spc="-60" dirty="0">
                <a:solidFill>
                  <a:srgbClr val="D1282E"/>
                </a:solidFill>
                <a:latin typeface="Cambria"/>
              </a:rPr>
              <a:t>LES Chalets </a:t>
            </a:r>
            <a:r>
              <a:rPr lang="fr-FR" sz="3200" cap="all" spc="-60" dirty="0" err="1">
                <a:solidFill>
                  <a:srgbClr val="D1282E"/>
                </a:solidFill>
                <a:latin typeface="Cambria"/>
              </a:rPr>
              <a:t>valoria</a:t>
            </a:r>
            <a:r>
              <a:rPr lang="fr-FR" sz="3200" cap="all" spc="-60" dirty="0">
                <a:solidFill>
                  <a:srgbClr val="D1282E"/>
                </a:solidFill>
                <a:latin typeface="Cambria"/>
              </a:rPr>
              <a:t>                                                                        </a:t>
            </a:r>
            <a:br>
              <a:rPr lang="fr-FR" sz="1100" cap="all" spc="-60" dirty="0">
                <a:solidFill>
                  <a:srgbClr val="D1282E"/>
                </a:solidFill>
                <a:latin typeface="Cambria"/>
              </a:rPr>
            </a:br>
            <a:endParaRPr lang="fr-FR" sz="1100" b="1" dirty="0">
              <a:latin typeface="+mn-lt"/>
            </a:endParaRPr>
          </a:p>
          <a:p>
            <a:endParaRPr lang="fr-FR" sz="1100" b="1" dirty="0">
              <a:latin typeface="+mn-lt"/>
            </a:endParaRPr>
          </a:p>
        </p:txBody>
      </p:sp>
      <p:sp>
        <p:nvSpPr>
          <p:cNvPr id="3" name="ZoneTexte 2">
            <a:extLst>
              <a:ext uri="{FF2B5EF4-FFF2-40B4-BE49-F238E27FC236}">
                <a16:creationId xmlns:a16="http://schemas.microsoft.com/office/drawing/2014/main" id="{B217C55E-E007-0549-A44A-E4FF3FF767A1}"/>
              </a:ext>
            </a:extLst>
          </p:cNvPr>
          <p:cNvSpPr txBox="1"/>
          <p:nvPr/>
        </p:nvSpPr>
        <p:spPr>
          <a:xfrm>
            <a:off x="228600" y="1514476"/>
            <a:ext cx="8551069" cy="5632311"/>
          </a:xfrm>
          <a:prstGeom prst="rect">
            <a:avLst/>
          </a:prstGeom>
          <a:noFill/>
        </p:spPr>
        <p:txBody>
          <a:bodyPr wrap="square" rtlCol="0">
            <a:spAutoFit/>
          </a:bodyPr>
          <a:lstStyle/>
          <a:p>
            <a:r>
              <a:rPr lang="fr-FR" sz="2400" b="1" dirty="0"/>
              <a:t>Faits marquants saison hiver : mail de Nadège à SOGIRE sans réponses à ce jour</a:t>
            </a:r>
          </a:p>
          <a:p>
            <a:endParaRPr lang="fr-FR" sz="2400" dirty="0"/>
          </a:p>
          <a:p>
            <a:r>
              <a:rPr lang="fr-FR" sz="2400" dirty="0"/>
              <a:t>2 . Présence de souris dans la résidence et notamment dans le bâtiment de la réception, au niveau du toit. Nous vous avons relancé plusieurs fois à ce sujet concernant le contrat avec ECOLAB. Habituellement un agent passe une fois par an pour relever la présence de rongeurs mais depuis 2021 je n’ai vu personne. Où en est le contrat ?  Cet automne nous avions mis un produit (niveau 3) acheté dans le commerce, un rat mort a été retrouvé dans la chaufferie (niveau -1) à notre retour en novembre, est-ce relié ? on ne peut pas le garantir. Nous avons installé pour ce printemps des tapettes mais je pense qu’il faut prendre ce problème en main rapidement avant invasion.</a:t>
            </a:r>
          </a:p>
          <a:p>
            <a:endParaRPr lang="fr-FR" sz="2400" dirty="0"/>
          </a:p>
        </p:txBody>
      </p:sp>
      <p:pic>
        <p:nvPicPr>
          <p:cNvPr id="4" name="Image 3">
            <a:extLst>
              <a:ext uri="{FF2B5EF4-FFF2-40B4-BE49-F238E27FC236}">
                <a16:creationId xmlns:a16="http://schemas.microsoft.com/office/drawing/2014/main" id="{50890857-285E-EB03-224E-18C37219FF7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02036"/>
            <a:ext cx="2075784" cy="1066724"/>
          </a:xfrm>
          <a:prstGeom prst="rect">
            <a:avLst/>
          </a:prstGeom>
          <a:noFill/>
          <a:ln>
            <a:noFill/>
          </a:ln>
        </p:spPr>
      </p:pic>
    </p:spTree>
    <p:extLst>
      <p:ext uri="{BB962C8B-B14F-4D97-AF65-F5344CB8AC3E}">
        <p14:creationId xmlns:p14="http://schemas.microsoft.com/office/powerpoint/2010/main" val="3097831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6396B7-3C7B-429F-1545-3E292E2863BB}"/>
              </a:ext>
            </a:extLst>
          </p:cNvPr>
          <p:cNvSpPr txBox="1">
            <a:spLocks/>
          </p:cNvSpPr>
          <p:nvPr/>
        </p:nvSpPr>
        <p:spPr>
          <a:xfrm>
            <a:off x="35496" y="116632"/>
            <a:ext cx="9217024" cy="11521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3200" cap="all" spc="-60" dirty="0">
              <a:solidFill>
                <a:srgbClr val="D1282E"/>
              </a:solidFill>
              <a:latin typeface="Cambria"/>
            </a:endParaRPr>
          </a:p>
          <a:p>
            <a:r>
              <a:rPr lang="fr-FR" sz="3200" cap="all" spc="-60" dirty="0">
                <a:solidFill>
                  <a:srgbClr val="D1282E"/>
                </a:solidFill>
                <a:latin typeface="Cambria"/>
              </a:rPr>
              <a:t>LES Chalets </a:t>
            </a:r>
            <a:r>
              <a:rPr lang="fr-FR" sz="3200" cap="all" spc="-60" dirty="0" err="1">
                <a:solidFill>
                  <a:srgbClr val="D1282E"/>
                </a:solidFill>
                <a:latin typeface="Cambria"/>
              </a:rPr>
              <a:t>valoria</a:t>
            </a:r>
            <a:r>
              <a:rPr lang="fr-FR" sz="3200" cap="all" spc="-60" dirty="0">
                <a:solidFill>
                  <a:srgbClr val="D1282E"/>
                </a:solidFill>
                <a:latin typeface="Cambria"/>
              </a:rPr>
              <a:t>                                                                        </a:t>
            </a:r>
            <a:br>
              <a:rPr lang="fr-FR" sz="1100" cap="all" spc="-60" dirty="0">
                <a:solidFill>
                  <a:srgbClr val="D1282E"/>
                </a:solidFill>
                <a:latin typeface="Cambria"/>
              </a:rPr>
            </a:br>
            <a:endParaRPr lang="fr-FR" sz="1100" b="1" dirty="0">
              <a:latin typeface="+mn-lt"/>
            </a:endParaRPr>
          </a:p>
          <a:p>
            <a:endParaRPr lang="fr-FR" sz="1100" b="1" dirty="0">
              <a:latin typeface="+mn-lt"/>
            </a:endParaRPr>
          </a:p>
        </p:txBody>
      </p:sp>
      <p:sp>
        <p:nvSpPr>
          <p:cNvPr id="3" name="ZoneTexte 2">
            <a:extLst>
              <a:ext uri="{FF2B5EF4-FFF2-40B4-BE49-F238E27FC236}">
                <a16:creationId xmlns:a16="http://schemas.microsoft.com/office/drawing/2014/main" id="{B217C55E-E007-0549-A44A-E4FF3FF767A1}"/>
              </a:ext>
            </a:extLst>
          </p:cNvPr>
          <p:cNvSpPr txBox="1"/>
          <p:nvPr/>
        </p:nvSpPr>
        <p:spPr>
          <a:xfrm>
            <a:off x="228600" y="1514476"/>
            <a:ext cx="8551069" cy="5147563"/>
          </a:xfrm>
          <a:prstGeom prst="rect">
            <a:avLst/>
          </a:prstGeom>
          <a:noFill/>
        </p:spPr>
        <p:txBody>
          <a:bodyPr wrap="square" rtlCol="0">
            <a:spAutoFit/>
          </a:bodyPr>
          <a:lstStyle/>
          <a:p>
            <a:r>
              <a:rPr lang="fr-FR" sz="2400" b="1" dirty="0"/>
              <a:t>Faits marquants saison hiver Mail de Nadège à SOGIRE sans réponses à ce jour</a:t>
            </a:r>
          </a:p>
          <a:p>
            <a:endParaRPr lang="fr-FR" sz="2400" dirty="0"/>
          </a:p>
          <a:p>
            <a:r>
              <a:rPr lang="fr-FR" sz="2400" dirty="0"/>
              <a:t>4 . Le contrôle des installations électriques. Dans le cahier de sécurité, un agent de l’entreprise Qualiconsult est censé passer une fois par an pour vérifier nos installations électriques. Celui-ci n’est pas revenu depuis décembre 2021. A-t-on toujours un contrat ? Cela est très important notamment pour les assurances en cas de problème.</a:t>
            </a:r>
          </a:p>
          <a:p>
            <a:r>
              <a:rPr lang="fr-FR" sz="2400" dirty="0"/>
              <a:t>5. Nous n’avons pas eu non plus de vérification d’Eurofins concernant la légionnelle, normalement prévue avant chaque début de saison. Aussi très important pour les assurances.</a:t>
            </a:r>
          </a:p>
          <a:p>
            <a:pPr marL="214313" indent="-214313">
              <a:buFont typeface="Arial" panose="020B0604020202020204" pitchFamily="34" charset="0"/>
              <a:buChar char="•"/>
            </a:pPr>
            <a:endParaRPr lang="fr-FR" sz="1350" dirty="0"/>
          </a:p>
          <a:p>
            <a:endParaRPr lang="fr-FR" sz="1350" dirty="0"/>
          </a:p>
          <a:p>
            <a:r>
              <a:rPr lang="fr-FR" sz="1350" dirty="0"/>
              <a:t>	</a:t>
            </a:r>
          </a:p>
        </p:txBody>
      </p:sp>
      <p:pic>
        <p:nvPicPr>
          <p:cNvPr id="4" name="Image 3">
            <a:extLst>
              <a:ext uri="{FF2B5EF4-FFF2-40B4-BE49-F238E27FC236}">
                <a16:creationId xmlns:a16="http://schemas.microsoft.com/office/drawing/2014/main" id="{50890857-285E-EB03-224E-18C37219FF7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02036"/>
            <a:ext cx="2075784" cy="1066724"/>
          </a:xfrm>
          <a:prstGeom prst="rect">
            <a:avLst/>
          </a:prstGeom>
          <a:noFill/>
          <a:ln>
            <a:noFill/>
          </a:ln>
        </p:spPr>
      </p:pic>
    </p:spTree>
    <p:extLst>
      <p:ext uri="{BB962C8B-B14F-4D97-AF65-F5344CB8AC3E}">
        <p14:creationId xmlns:p14="http://schemas.microsoft.com/office/powerpoint/2010/main" val="3994685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6396B7-3C7B-429F-1545-3E292E2863BB}"/>
              </a:ext>
            </a:extLst>
          </p:cNvPr>
          <p:cNvSpPr txBox="1">
            <a:spLocks/>
          </p:cNvSpPr>
          <p:nvPr/>
        </p:nvSpPr>
        <p:spPr>
          <a:xfrm>
            <a:off x="35496" y="116632"/>
            <a:ext cx="9217024" cy="11521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3200" cap="all" spc="-60" dirty="0">
              <a:solidFill>
                <a:srgbClr val="D1282E"/>
              </a:solidFill>
              <a:latin typeface="Cambria"/>
            </a:endParaRPr>
          </a:p>
          <a:p>
            <a:r>
              <a:rPr lang="fr-FR" sz="3200" cap="all" spc="-60" dirty="0">
                <a:solidFill>
                  <a:srgbClr val="D1282E"/>
                </a:solidFill>
                <a:latin typeface="Cambria"/>
              </a:rPr>
              <a:t>LES Chalets </a:t>
            </a:r>
            <a:r>
              <a:rPr lang="fr-FR" sz="3200" cap="all" spc="-60" dirty="0" err="1">
                <a:solidFill>
                  <a:srgbClr val="D1282E"/>
                </a:solidFill>
                <a:latin typeface="Cambria"/>
              </a:rPr>
              <a:t>valoria</a:t>
            </a:r>
            <a:r>
              <a:rPr lang="fr-FR" sz="3200" cap="all" spc="-60" dirty="0">
                <a:solidFill>
                  <a:srgbClr val="D1282E"/>
                </a:solidFill>
                <a:latin typeface="Cambria"/>
              </a:rPr>
              <a:t>                                                                        </a:t>
            </a:r>
            <a:br>
              <a:rPr lang="fr-FR" sz="1100" cap="all" spc="-60" dirty="0">
                <a:solidFill>
                  <a:srgbClr val="D1282E"/>
                </a:solidFill>
                <a:latin typeface="Cambria"/>
              </a:rPr>
            </a:br>
            <a:endParaRPr lang="fr-FR" sz="1100" b="1" dirty="0">
              <a:latin typeface="+mn-lt"/>
            </a:endParaRPr>
          </a:p>
          <a:p>
            <a:endParaRPr lang="fr-FR" sz="1100" b="1" dirty="0">
              <a:latin typeface="+mn-lt"/>
            </a:endParaRPr>
          </a:p>
        </p:txBody>
      </p:sp>
      <p:sp>
        <p:nvSpPr>
          <p:cNvPr id="3" name="ZoneTexte 2">
            <a:extLst>
              <a:ext uri="{FF2B5EF4-FFF2-40B4-BE49-F238E27FC236}">
                <a16:creationId xmlns:a16="http://schemas.microsoft.com/office/drawing/2014/main" id="{B217C55E-E007-0549-A44A-E4FF3FF767A1}"/>
              </a:ext>
            </a:extLst>
          </p:cNvPr>
          <p:cNvSpPr txBox="1"/>
          <p:nvPr/>
        </p:nvSpPr>
        <p:spPr>
          <a:xfrm>
            <a:off x="228600" y="1514476"/>
            <a:ext cx="8551069" cy="5886227"/>
          </a:xfrm>
          <a:prstGeom prst="rect">
            <a:avLst/>
          </a:prstGeom>
          <a:noFill/>
        </p:spPr>
        <p:txBody>
          <a:bodyPr wrap="square" rtlCol="0">
            <a:spAutoFit/>
          </a:bodyPr>
          <a:lstStyle/>
          <a:p>
            <a:r>
              <a:rPr lang="fr-FR" sz="2400" b="1" dirty="0"/>
              <a:t>Faits marquants saison hiver : mail de Nadège à SOGIRE sans réponses à ce jour :</a:t>
            </a:r>
          </a:p>
          <a:p>
            <a:endParaRPr lang="fr-FR" sz="2400" b="1" dirty="0"/>
          </a:p>
          <a:p>
            <a:r>
              <a:rPr lang="fr-FR" sz="2400" dirty="0"/>
              <a:t>6 . La plaque d’égout au fond parking extérieur est en train de se desseller. Il faut impérativement prévoir des travaux pour cet été, j’ai peur qu’une voiture reste bloquée dedans. D’autant plus qu’elle est quasiment inévitable lors des manœuvres, le parking n’étant pas très large.</a:t>
            </a:r>
          </a:p>
          <a:p>
            <a:endParaRPr lang="fr-FR" sz="2400" dirty="0"/>
          </a:p>
          <a:p>
            <a:r>
              <a:rPr lang="fr-FR" sz="2400" dirty="0"/>
              <a:t>7 . Nous avons retrouvé la semaine dernière de la moisissure dans la cage d’escalier qui descend dans les étages inférieurs du bâtiment Célestine. Un genre de champignon blanc. Est-ce l’humidité ? Les parois commencent à gondoler à certains endroits.</a:t>
            </a:r>
          </a:p>
          <a:p>
            <a:endParaRPr lang="fr-FR" sz="2400" dirty="0"/>
          </a:p>
          <a:p>
            <a:pPr marL="214313" indent="-214313">
              <a:buFont typeface="Arial" panose="020B0604020202020204" pitchFamily="34" charset="0"/>
              <a:buChar char="•"/>
            </a:pPr>
            <a:endParaRPr lang="fr-FR" sz="1350" dirty="0"/>
          </a:p>
          <a:p>
            <a:endParaRPr lang="fr-FR" sz="1350" dirty="0"/>
          </a:p>
          <a:p>
            <a:r>
              <a:rPr lang="fr-FR" sz="1350" dirty="0"/>
              <a:t>	</a:t>
            </a:r>
          </a:p>
        </p:txBody>
      </p:sp>
      <p:pic>
        <p:nvPicPr>
          <p:cNvPr id="4" name="Image 3">
            <a:extLst>
              <a:ext uri="{FF2B5EF4-FFF2-40B4-BE49-F238E27FC236}">
                <a16:creationId xmlns:a16="http://schemas.microsoft.com/office/drawing/2014/main" id="{50890857-285E-EB03-224E-18C37219FF7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02036"/>
            <a:ext cx="2075784" cy="1066724"/>
          </a:xfrm>
          <a:prstGeom prst="rect">
            <a:avLst/>
          </a:prstGeom>
          <a:noFill/>
          <a:ln>
            <a:noFill/>
          </a:ln>
        </p:spPr>
      </p:pic>
    </p:spTree>
    <p:extLst>
      <p:ext uri="{BB962C8B-B14F-4D97-AF65-F5344CB8AC3E}">
        <p14:creationId xmlns:p14="http://schemas.microsoft.com/office/powerpoint/2010/main" val="4080261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6396B7-3C7B-429F-1545-3E292E2863BB}"/>
              </a:ext>
            </a:extLst>
          </p:cNvPr>
          <p:cNvSpPr txBox="1">
            <a:spLocks/>
          </p:cNvSpPr>
          <p:nvPr/>
        </p:nvSpPr>
        <p:spPr>
          <a:xfrm>
            <a:off x="35496" y="116632"/>
            <a:ext cx="9217024" cy="11521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3200" cap="all" spc="-60" dirty="0">
              <a:solidFill>
                <a:srgbClr val="D1282E"/>
              </a:solidFill>
              <a:latin typeface="Cambria"/>
            </a:endParaRPr>
          </a:p>
          <a:p>
            <a:r>
              <a:rPr lang="fr-FR" sz="3200" cap="all" spc="-60" dirty="0">
                <a:solidFill>
                  <a:srgbClr val="D1282E"/>
                </a:solidFill>
                <a:latin typeface="Cambria"/>
              </a:rPr>
              <a:t>LES Chalets </a:t>
            </a:r>
            <a:r>
              <a:rPr lang="fr-FR" sz="3200" cap="all" spc="-60" dirty="0" err="1">
                <a:solidFill>
                  <a:srgbClr val="D1282E"/>
                </a:solidFill>
                <a:latin typeface="Cambria"/>
              </a:rPr>
              <a:t>valoria</a:t>
            </a:r>
            <a:r>
              <a:rPr lang="fr-FR" sz="3200" cap="all" spc="-60" dirty="0">
                <a:solidFill>
                  <a:srgbClr val="D1282E"/>
                </a:solidFill>
                <a:latin typeface="Cambria"/>
              </a:rPr>
              <a:t>                                                                        </a:t>
            </a:r>
            <a:br>
              <a:rPr lang="fr-FR" sz="1100" cap="all" spc="-60" dirty="0">
                <a:solidFill>
                  <a:srgbClr val="D1282E"/>
                </a:solidFill>
                <a:latin typeface="Cambria"/>
              </a:rPr>
            </a:br>
            <a:endParaRPr lang="fr-FR" sz="1100" b="1" dirty="0">
              <a:latin typeface="+mn-lt"/>
            </a:endParaRPr>
          </a:p>
          <a:p>
            <a:endParaRPr lang="fr-FR" sz="1100" b="1" dirty="0">
              <a:latin typeface="+mn-lt"/>
            </a:endParaRPr>
          </a:p>
        </p:txBody>
      </p:sp>
      <p:sp>
        <p:nvSpPr>
          <p:cNvPr id="3" name="ZoneTexte 2">
            <a:extLst>
              <a:ext uri="{FF2B5EF4-FFF2-40B4-BE49-F238E27FC236}">
                <a16:creationId xmlns:a16="http://schemas.microsoft.com/office/drawing/2014/main" id="{B217C55E-E007-0549-A44A-E4FF3FF767A1}"/>
              </a:ext>
            </a:extLst>
          </p:cNvPr>
          <p:cNvSpPr txBox="1"/>
          <p:nvPr/>
        </p:nvSpPr>
        <p:spPr>
          <a:xfrm>
            <a:off x="228600" y="1514476"/>
            <a:ext cx="8551069" cy="3785652"/>
          </a:xfrm>
          <a:prstGeom prst="rect">
            <a:avLst/>
          </a:prstGeom>
          <a:noFill/>
        </p:spPr>
        <p:txBody>
          <a:bodyPr wrap="square" rtlCol="0">
            <a:spAutoFit/>
          </a:bodyPr>
          <a:lstStyle/>
          <a:p>
            <a:r>
              <a:rPr lang="fr-FR" sz="2400" b="1" dirty="0"/>
              <a:t>Faits marquants saison hiver : mail de Nadège à SOGIRE sans réponses à ce jour :</a:t>
            </a:r>
          </a:p>
          <a:p>
            <a:endParaRPr lang="fr-FR" sz="2400" b="1" dirty="0"/>
          </a:p>
          <a:p>
            <a:r>
              <a:rPr lang="fr-FR" sz="2400" dirty="0"/>
              <a:t>8 . En janvier il a fait extrêmement froid, certaines portes extérieures ont souffert du choc thermique. 3 clients sont restés enfermés chez eux. Ce qui a nécessité des interventions assez longues. Les portes sont vieillissantes et davantage à l’extérieur car elles subissent les intempéries. Nous prévoyons un remplacement des crémones au cas par cas.</a:t>
            </a:r>
          </a:p>
          <a:p>
            <a:r>
              <a:rPr lang="fr-FR" sz="2400" dirty="0"/>
              <a:t> </a:t>
            </a:r>
          </a:p>
        </p:txBody>
      </p:sp>
      <p:pic>
        <p:nvPicPr>
          <p:cNvPr id="4" name="Image 3">
            <a:extLst>
              <a:ext uri="{FF2B5EF4-FFF2-40B4-BE49-F238E27FC236}">
                <a16:creationId xmlns:a16="http://schemas.microsoft.com/office/drawing/2014/main" id="{50890857-285E-EB03-224E-18C37219FF7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02036"/>
            <a:ext cx="2075784" cy="1066724"/>
          </a:xfrm>
          <a:prstGeom prst="rect">
            <a:avLst/>
          </a:prstGeom>
          <a:noFill/>
          <a:ln>
            <a:noFill/>
          </a:ln>
        </p:spPr>
      </p:pic>
    </p:spTree>
    <p:extLst>
      <p:ext uri="{BB962C8B-B14F-4D97-AF65-F5344CB8AC3E}">
        <p14:creationId xmlns:p14="http://schemas.microsoft.com/office/powerpoint/2010/main" val="4107340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9592" y="1412776"/>
            <a:ext cx="7056784" cy="3631763"/>
          </a:xfrm>
          <a:prstGeom prst="rect">
            <a:avLst/>
          </a:prstGeom>
        </p:spPr>
        <p:txBody>
          <a:bodyPr wrap="square">
            <a:spAutoFit/>
          </a:bodyPr>
          <a:lstStyle/>
          <a:p>
            <a:endParaRPr lang="fr-FR" sz="2000" b="1" dirty="0">
              <a:effectLst>
                <a:outerShdw blurRad="38100" dist="38100" dir="2700000" algn="tl">
                  <a:srgbClr val="000000">
                    <a:alpha val="43137"/>
                  </a:srgbClr>
                </a:outerShdw>
              </a:effectLst>
            </a:endParaRPr>
          </a:p>
          <a:p>
            <a:pPr lvl="0"/>
            <a:r>
              <a:rPr lang="fr-FR" sz="2000" b="1" dirty="0"/>
              <a:t>	   RENOUVELLEMENT MEMBRES DU BUREAU</a:t>
            </a:r>
          </a:p>
          <a:p>
            <a:endParaRPr lang="fr-FR" sz="2000" b="1" dirty="0"/>
          </a:p>
          <a:p>
            <a:r>
              <a:rPr lang="fr-FR" sz="2000" b="1" dirty="0"/>
              <a:t>Pas de candidature</a:t>
            </a:r>
          </a:p>
          <a:p>
            <a:endParaRPr lang="fr-FR" sz="2000" b="1" dirty="0"/>
          </a:p>
          <a:p>
            <a:r>
              <a:rPr lang="fr-FR" sz="2000" b="1" dirty="0"/>
              <a:t>Les membres du bureau sont renouvelés pour 2 ans :</a:t>
            </a:r>
          </a:p>
          <a:p>
            <a:endParaRPr lang="fr-FR" sz="2000" b="1" dirty="0">
              <a:solidFill>
                <a:srgbClr val="000000"/>
              </a:solidFill>
              <a:effectLst/>
              <a:latin typeface="Arial" panose="020B0604020202020204" pitchFamily="34" charset="0"/>
              <a:ea typeface="Times New Roman" panose="02020603050405020304" pitchFamily="18" charset="0"/>
            </a:endParaRPr>
          </a:p>
          <a:p>
            <a:r>
              <a:rPr lang="fr-FR" sz="1800" dirty="0">
                <a:solidFill>
                  <a:srgbClr val="000000"/>
                </a:solidFill>
                <a:effectLst/>
                <a:latin typeface="Arial" panose="020B0604020202020204" pitchFamily="34" charset="0"/>
                <a:ea typeface="Times New Roman" panose="02020603050405020304" pitchFamily="18" charset="0"/>
              </a:rPr>
              <a:t>Segunda VOMBERG : présidente (</a:t>
            </a:r>
            <a:r>
              <a:rPr lang="fr-FR" sz="1800" dirty="0">
                <a:solidFill>
                  <a:srgbClr val="000000"/>
                </a:solidFill>
                <a:effectLst/>
                <a:latin typeface="Arial" panose="020B0604020202020204" pitchFamily="34" charset="0"/>
                <a:ea typeface="Times New Roman" panose="02020603050405020304" pitchFamily="18" charset="0"/>
                <a:hlinkClick r:id="rId2"/>
              </a:rPr>
              <a:t>svomberg@orange.fr</a:t>
            </a:r>
            <a:r>
              <a:rPr lang="fr-FR" sz="1800" dirty="0">
                <a:solidFill>
                  <a:srgbClr val="000000"/>
                </a:solidFill>
                <a:effectLst/>
                <a:latin typeface="Arial" panose="020B0604020202020204" pitchFamily="34" charset="0"/>
                <a:ea typeface="Times New Roman" panose="02020603050405020304" pitchFamily="18" charset="0"/>
              </a:rPr>
              <a:t>)</a:t>
            </a:r>
            <a:endParaRPr lang="fr-FR" dirty="0">
              <a:latin typeface="Times New Roman" panose="02020603050405020304" pitchFamily="18" charset="0"/>
              <a:ea typeface="Times New Roman" panose="02020603050405020304" pitchFamily="18" charset="0"/>
            </a:endParaRPr>
          </a:p>
          <a:p>
            <a:r>
              <a:rPr lang="fr-FR" sz="1800" dirty="0">
                <a:solidFill>
                  <a:srgbClr val="000000"/>
                </a:solidFill>
                <a:effectLst/>
                <a:latin typeface="Arial" panose="020B0604020202020204" pitchFamily="34" charset="0"/>
                <a:ea typeface="Times New Roman" panose="02020603050405020304" pitchFamily="18" charset="0"/>
              </a:rPr>
              <a:t>Patrick BYRTUS : Président adjoint (</a:t>
            </a:r>
            <a:r>
              <a:rPr lang="fr-FR" sz="1800" dirty="0">
                <a:solidFill>
                  <a:srgbClr val="000000"/>
                </a:solidFill>
                <a:effectLst/>
                <a:latin typeface="Arial" panose="020B0604020202020204" pitchFamily="34" charset="0"/>
                <a:ea typeface="Times New Roman" panose="02020603050405020304" pitchFamily="18" charset="0"/>
                <a:hlinkClick r:id="rId3"/>
              </a:rPr>
              <a:t>patrick.byrtus@laposte.net</a:t>
            </a:r>
            <a:endParaRPr lang="fr-FR" sz="1800" dirty="0">
              <a:solidFill>
                <a:srgbClr val="000000"/>
              </a:solidFill>
              <a:effectLst/>
              <a:latin typeface="Arial" panose="020B0604020202020204" pitchFamily="34" charset="0"/>
              <a:ea typeface="Times New Roman" panose="02020603050405020304" pitchFamily="18" charset="0"/>
            </a:endParaRPr>
          </a:p>
          <a:p>
            <a:r>
              <a:rPr lang="fr-FR" sz="1800" dirty="0">
                <a:solidFill>
                  <a:srgbClr val="000000"/>
                </a:solidFill>
                <a:effectLst/>
                <a:latin typeface="Arial" panose="020B0604020202020204" pitchFamily="34" charset="0"/>
                <a:ea typeface="Times New Roman" panose="02020603050405020304" pitchFamily="18" charset="0"/>
              </a:rPr>
              <a:t>Christelle  MORLOCK : secrétaire (</a:t>
            </a:r>
            <a:r>
              <a:rPr lang="fr-FR" sz="1800" u="sng" dirty="0">
                <a:solidFill>
                  <a:srgbClr val="000000"/>
                </a:solidFill>
                <a:effectLst/>
                <a:latin typeface="Arial" panose="020B0604020202020204" pitchFamily="34" charset="0"/>
                <a:ea typeface="Times New Roman" panose="02020603050405020304" pitchFamily="18" charset="0"/>
                <a:hlinkClick r:id="rId4"/>
              </a:rPr>
              <a:t>chris.morlock@orange.fr</a:t>
            </a:r>
            <a:endParaRPr lang="fr-FR" sz="1800" u="sng" dirty="0">
              <a:solidFill>
                <a:srgbClr val="000000"/>
              </a:solidFill>
              <a:effectLst/>
              <a:latin typeface="Arial" panose="020B0604020202020204" pitchFamily="34" charset="0"/>
              <a:ea typeface="Times New Roman" panose="02020603050405020304" pitchFamily="18" charset="0"/>
            </a:endParaRPr>
          </a:p>
          <a:p>
            <a:r>
              <a:rPr lang="fr-FR" sz="1800" dirty="0">
                <a:solidFill>
                  <a:srgbClr val="000000"/>
                </a:solidFill>
                <a:effectLst/>
                <a:latin typeface="Arial" panose="020B0604020202020204" pitchFamily="34" charset="0"/>
                <a:ea typeface="Times New Roman" panose="02020603050405020304" pitchFamily="18" charset="0"/>
              </a:rPr>
              <a:t>Serge CORDIER : Trésorier (</a:t>
            </a:r>
            <a:r>
              <a:rPr lang="fr-FR" sz="1800" dirty="0">
                <a:solidFill>
                  <a:srgbClr val="000000"/>
                </a:solidFill>
                <a:effectLst/>
                <a:latin typeface="Arial" panose="020B0604020202020204" pitchFamily="34" charset="0"/>
                <a:ea typeface="Times New Roman" panose="02020603050405020304" pitchFamily="18" charset="0"/>
                <a:hlinkClick r:id="rId5"/>
              </a:rPr>
              <a:t>cor.ser@hotmail.fr</a:t>
            </a:r>
            <a:r>
              <a:rPr lang="fr-FR" sz="1800" dirty="0">
                <a:solidFill>
                  <a:srgbClr val="000000"/>
                </a:solidFill>
                <a:effectLst/>
                <a:latin typeface="Arial" panose="020B0604020202020204" pitchFamily="34" charset="0"/>
                <a:ea typeface="Times New Roman" panose="02020603050405020304" pitchFamily="18" charset="0"/>
              </a:rPr>
              <a:t>)</a:t>
            </a:r>
          </a:p>
          <a:p>
            <a:endParaRPr lang="fr-FR" dirty="0">
              <a:solidFill>
                <a:srgbClr val="000000"/>
              </a:solidFill>
              <a:latin typeface="Arial" panose="020B0604020202020204" pitchFamily="34" charset="0"/>
              <a:ea typeface="Times New Roman" panose="02020603050405020304" pitchFamily="18" charset="0"/>
            </a:endParaRPr>
          </a:p>
        </p:txBody>
      </p:sp>
      <p:sp>
        <p:nvSpPr>
          <p:cNvPr id="6" name="Titre 3"/>
          <p:cNvSpPr txBox="1">
            <a:spLocks/>
          </p:cNvSpPr>
          <p:nvPr/>
        </p:nvSpPr>
        <p:spPr>
          <a:xfrm>
            <a:off x="520637" y="0"/>
            <a:ext cx="4987467" cy="130100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all" spc="-60" normalizeH="0" baseline="0" noProof="0" dirty="0">
                <a:ln>
                  <a:noFill/>
                </a:ln>
                <a:solidFill>
                  <a:srgbClr val="D1282E"/>
                </a:solidFill>
                <a:effectLst/>
                <a:uLnTx/>
                <a:uFillTx/>
                <a:latin typeface="Cambria"/>
                <a:ea typeface="+mj-ea"/>
                <a:cs typeface="+mj-cs"/>
              </a:rPr>
              <a:t>LES Chalets </a:t>
            </a:r>
            <a:r>
              <a:rPr kumimoji="0" lang="fr-FR" sz="2800" b="0" i="0" u="none" strike="noStrike" kern="1200" cap="all" spc="-60" normalizeH="0" baseline="0" noProof="0" dirty="0" err="1">
                <a:ln>
                  <a:noFill/>
                </a:ln>
                <a:solidFill>
                  <a:srgbClr val="D1282E"/>
                </a:solidFill>
                <a:effectLst/>
                <a:uLnTx/>
                <a:uFillTx/>
                <a:latin typeface="Cambria"/>
                <a:ea typeface="+mj-ea"/>
                <a:cs typeface="+mj-cs"/>
              </a:rPr>
              <a:t>valoria</a:t>
            </a:r>
            <a:endParaRPr kumimoji="0" lang="fr-FR" sz="2800" b="0" i="0" u="none" strike="noStrike" kern="1200" cap="all" spc="-60" normalizeH="0" baseline="0" noProof="0" dirty="0">
              <a:ln>
                <a:noFill/>
              </a:ln>
              <a:solidFill>
                <a:srgbClr val="D1282E"/>
              </a:solidFill>
              <a:effectLst/>
              <a:uLnTx/>
              <a:uFillTx/>
              <a:latin typeface="Cambria"/>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fr-FR" cap="all" spc="-60" dirty="0">
                <a:solidFill>
                  <a:srgbClr val="D1282E"/>
                </a:solidFill>
                <a:latin typeface="Cambria"/>
                <a:ea typeface="+mj-ea"/>
                <a:cs typeface="+mj-cs"/>
              </a:rPr>
              <a:t>Assemblée Générale  annuelle 28 MAI 2023</a:t>
            </a:r>
            <a:endParaRPr kumimoji="0" lang="fr-FR" b="0" i="0" u="none" strike="noStrike" kern="1200" cap="none" spc="0" normalizeH="0" baseline="0" noProof="0" dirty="0">
              <a:ln>
                <a:noFill/>
              </a:ln>
              <a:solidFill>
                <a:schemeClr val="tx1"/>
              </a:solidFill>
              <a:effectLst/>
              <a:uLnTx/>
              <a:uFillTx/>
              <a:latin typeface="+mj-lt"/>
              <a:ea typeface="+mj-ea"/>
              <a:cs typeface="+mj-cs"/>
            </a:endParaRPr>
          </a:p>
        </p:txBody>
      </p:sp>
      <p:pic>
        <p:nvPicPr>
          <p:cNvPr id="8" name="Image 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208" y="85404"/>
            <a:ext cx="2067214" cy="1111348"/>
          </a:xfrm>
          <a:prstGeom prst="rect">
            <a:avLst/>
          </a:prstGeom>
          <a:noFill/>
          <a:ln>
            <a:noFill/>
          </a:ln>
        </p:spPr>
      </p:pic>
    </p:spTree>
    <p:extLst>
      <p:ext uri="{BB962C8B-B14F-4D97-AF65-F5344CB8AC3E}">
        <p14:creationId xmlns:p14="http://schemas.microsoft.com/office/powerpoint/2010/main" val="835594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6396B7-3C7B-429F-1545-3E292E2863BB}"/>
              </a:ext>
            </a:extLst>
          </p:cNvPr>
          <p:cNvSpPr txBox="1">
            <a:spLocks/>
          </p:cNvSpPr>
          <p:nvPr/>
        </p:nvSpPr>
        <p:spPr>
          <a:xfrm>
            <a:off x="35496" y="116632"/>
            <a:ext cx="9217024" cy="11521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3200" cap="all" spc="-60" dirty="0">
              <a:solidFill>
                <a:srgbClr val="D1282E"/>
              </a:solidFill>
              <a:latin typeface="Cambria"/>
            </a:endParaRPr>
          </a:p>
          <a:p>
            <a:r>
              <a:rPr lang="fr-FR" sz="3200" cap="all" spc="-60" dirty="0">
                <a:solidFill>
                  <a:srgbClr val="D1282E"/>
                </a:solidFill>
                <a:latin typeface="Cambria"/>
              </a:rPr>
              <a:t>LES Chalets </a:t>
            </a:r>
            <a:r>
              <a:rPr lang="fr-FR" sz="3200" cap="all" spc="-60" dirty="0" err="1">
                <a:solidFill>
                  <a:srgbClr val="D1282E"/>
                </a:solidFill>
                <a:latin typeface="Cambria"/>
              </a:rPr>
              <a:t>valoria</a:t>
            </a:r>
            <a:r>
              <a:rPr lang="fr-FR" sz="3200" cap="all" spc="-60" dirty="0">
                <a:solidFill>
                  <a:srgbClr val="D1282E"/>
                </a:solidFill>
                <a:latin typeface="Cambria"/>
              </a:rPr>
              <a:t>                                                                        </a:t>
            </a:r>
            <a:br>
              <a:rPr lang="fr-FR" sz="1100" cap="all" spc="-60" dirty="0">
                <a:solidFill>
                  <a:srgbClr val="D1282E"/>
                </a:solidFill>
                <a:latin typeface="Cambria"/>
              </a:rPr>
            </a:br>
            <a:endParaRPr lang="fr-FR" sz="1100" b="1" dirty="0">
              <a:latin typeface="+mn-lt"/>
            </a:endParaRPr>
          </a:p>
          <a:p>
            <a:endParaRPr lang="fr-FR" sz="1100" b="1" dirty="0">
              <a:latin typeface="+mn-lt"/>
            </a:endParaRPr>
          </a:p>
        </p:txBody>
      </p:sp>
      <p:sp>
        <p:nvSpPr>
          <p:cNvPr id="3" name="ZoneTexte 2">
            <a:extLst>
              <a:ext uri="{FF2B5EF4-FFF2-40B4-BE49-F238E27FC236}">
                <a16:creationId xmlns:a16="http://schemas.microsoft.com/office/drawing/2014/main" id="{B217C55E-E007-0549-A44A-E4FF3FF767A1}"/>
              </a:ext>
            </a:extLst>
          </p:cNvPr>
          <p:cNvSpPr txBox="1"/>
          <p:nvPr/>
        </p:nvSpPr>
        <p:spPr>
          <a:xfrm>
            <a:off x="228600" y="1514476"/>
            <a:ext cx="8551069" cy="5886227"/>
          </a:xfrm>
          <a:prstGeom prst="rect">
            <a:avLst/>
          </a:prstGeom>
          <a:noFill/>
        </p:spPr>
        <p:txBody>
          <a:bodyPr wrap="square" rtlCol="0">
            <a:spAutoFit/>
          </a:bodyPr>
          <a:lstStyle/>
          <a:p>
            <a:r>
              <a:rPr lang="fr-FR" sz="2400" b="1" dirty="0"/>
              <a:t>Problèmes réglés :</a:t>
            </a:r>
          </a:p>
          <a:p>
            <a:endParaRPr lang="fr-FR" sz="2400" dirty="0"/>
          </a:p>
          <a:p>
            <a:pPr marL="214313" indent="-214313">
              <a:buFont typeface="Arial" panose="020B0604020202020204" pitchFamily="34" charset="0"/>
              <a:buChar char="•"/>
            </a:pPr>
            <a:r>
              <a:rPr lang="fr-FR" sz="2400" dirty="0"/>
              <a:t>L’ascenseur du bâtiment Dolomie qui a été en panne chaque semaine durant quasiment toute la saison. Il a fonctionné en moyenne 2 jours par semaine. Ce qui nous a valu 2 SAV de clients (clients souhaitant un geste commercial de la part de </a:t>
            </a:r>
            <a:r>
              <a:rPr lang="fr-FR" sz="2400" dirty="0" err="1"/>
              <a:t>Goélia</a:t>
            </a:r>
            <a:r>
              <a:rPr lang="fr-FR" sz="2400" dirty="0"/>
              <a:t>). Courant mars il n’est plus tombé en panne, est-ce la baisse de fréquentation ou le dernier passage du technicien ? … Problème à surveiller.</a:t>
            </a:r>
          </a:p>
          <a:p>
            <a:pPr marL="214313" indent="-214313">
              <a:buFont typeface="Arial" panose="020B0604020202020204" pitchFamily="34" charset="0"/>
              <a:buChar char="•"/>
            </a:pPr>
            <a:endParaRPr lang="fr-FR" sz="2400" dirty="0"/>
          </a:p>
          <a:p>
            <a:pPr marL="214313" indent="-214313">
              <a:buFont typeface="Arial" panose="020B0604020202020204" pitchFamily="34" charset="0"/>
              <a:buChar char="•"/>
            </a:pPr>
            <a:r>
              <a:rPr lang="fr-FR" sz="2400" dirty="0"/>
              <a:t>Panne porte garage P2, restée 2 mois ouverte puis finalement réparée.</a:t>
            </a:r>
          </a:p>
          <a:p>
            <a:endParaRPr lang="fr-FR" sz="2400" b="1" dirty="0"/>
          </a:p>
          <a:p>
            <a:endParaRPr lang="fr-FR" sz="2400" dirty="0"/>
          </a:p>
          <a:p>
            <a:pPr marL="214313" indent="-214313">
              <a:buFont typeface="Arial" panose="020B0604020202020204" pitchFamily="34" charset="0"/>
              <a:buChar char="•"/>
            </a:pPr>
            <a:endParaRPr lang="fr-FR" sz="1350" dirty="0"/>
          </a:p>
          <a:p>
            <a:endParaRPr lang="fr-FR" sz="1350" dirty="0"/>
          </a:p>
          <a:p>
            <a:r>
              <a:rPr lang="fr-FR" sz="1350" dirty="0"/>
              <a:t>	</a:t>
            </a:r>
          </a:p>
        </p:txBody>
      </p:sp>
      <p:pic>
        <p:nvPicPr>
          <p:cNvPr id="4" name="Image 3">
            <a:extLst>
              <a:ext uri="{FF2B5EF4-FFF2-40B4-BE49-F238E27FC236}">
                <a16:creationId xmlns:a16="http://schemas.microsoft.com/office/drawing/2014/main" id="{50890857-285E-EB03-224E-18C37219FF7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02036"/>
            <a:ext cx="2075784" cy="1066724"/>
          </a:xfrm>
          <a:prstGeom prst="rect">
            <a:avLst/>
          </a:prstGeom>
          <a:noFill/>
          <a:ln>
            <a:noFill/>
          </a:ln>
        </p:spPr>
      </p:pic>
    </p:spTree>
    <p:extLst>
      <p:ext uri="{BB962C8B-B14F-4D97-AF65-F5344CB8AC3E}">
        <p14:creationId xmlns:p14="http://schemas.microsoft.com/office/powerpoint/2010/main" val="836729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6396B7-3C7B-429F-1545-3E292E2863BB}"/>
              </a:ext>
            </a:extLst>
          </p:cNvPr>
          <p:cNvSpPr txBox="1">
            <a:spLocks/>
          </p:cNvSpPr>
          <p:nvPr/>
        </p:nvSpPr>
        <p:spPr>
          <a:xfrm>
            <a:off x="35496" y="116632"/>
            <a:ext cx="9217024" cy="11521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3200" cap="all" spc="-60" dirty="0">
              <a:solidFill>
                <a:srgbClr val="D1282E"/>
              </a:solidFill>
              <a:latin typeface="Cambria"/>
            </a:endParaRPr>
          </a:p>
          <a:p>
            <a:r>
              <a:rPr lang="fr-FR" sz="3200" cap="all" spc="-60" dirty="0">
                <a:solidFill>
                  <a:srgbClr val="D1282E"/>
                </a:solidFill>
                <a:latin typeface="Cambria"/>
              </a:rPr>
              <a:t>LES Chalets </a:t>
            </a:r>
            <a:r>
              <a:rPr lang="fr-FR" sz="3200" cap="all" spc="-60" dirty="0" err="1">
                <a:solidFill>
                  <a:srgbClr val="D1282E"/>
                </a:solidFill>
                <a:latin typeface="Cambria"/>
              </a:rPr>
              <a:t>valoria</a:t>
            </a:r>
            <a:r>
              <a:rPr lang="fr-FR" sz="3200" cap="all" spc="-60" dirty="0">
                <a:solidFill>
                  <a:srgbClr val="D1282E"/>
                </a:solidFill>
                <a:latin typeface="Cambria"/>
              </a:rPr>
              <a:t>                                                                        </a:t>
            </a:r>
            <a:br>
              <a:rPr lang="fr-FR" sz="1100" cap="all" spc="-60" dirty="0">
                <a:solidFill>
                  <a:srgbClr val="D1282E"/>
                </a:solidFill>
                <a:latin typeface="Cambria"/>
              </a:rPr>
            </a:br>
            <a:endParaRPr lang="fr-FR" sz="1100" b="1" dirty="0">
              <a:latin typeface="+mn-lt"/>
            </a:endParaRPr>
          </a:p>
          <a:p>
            <a:endParaRPr lang="fr-FR" sz="1100" b="1" dirty="0">
              <a:latin typeface="+mn-lt"/>
            </a:endParaRPr>
          </a:p>
        </p:txBody>
      </p:sp>
      <p:sp>
        <p:nvSpPr>
          <p:cNvPr id="3" name="ZoneTexte 2">
            <a:extLst>
              <a:ext uri="{FF2B5EF4-FFF2-40B4-BE49-F238E27FC236}">
                <a16:creationId xmlns:a16="http://schemas.microsoft.com/office/drawing/2014/main" id="{B217C55E-E007-0549-A44A-E4FF3FF767A1}"/>
              </a:ext>
            </a:extLst>
          </p:cNvPr>
          <p:cNvSpPr txBox="1"/>
          <p:nvPr/>
        </p:nvSpPr>
        <p:spPr>
          <a:xfrm>
            <a:off x="228600" y="1514476"/>
            <a:ext cx="8551069" cy="4201150"/>
          </a:xfrm>
          <a:prstGeom prst="rect">
            <a:avLst/>
          </a:prstGeom>
          <a:noFill/>
        </p:spPr>
        <p:txBody>
          <a:bodyPr wrap="square" rtlCol="0">
            <a:spAutoFit/>
          </a:bodyPr>
          <a:lstStyle/>
          <a:p>
            <a:r>
              <a:rPr lang="fr-FR" sz="2400" b="1" dirty="0"/>
              <a:t>Améliorations à apporter :</a:t>
            </a:r>
          </a:p>
          <a:p>
            <a:endParaRPr lang="fr-FR" sz="2400" dirty="0"/>
          </a:p>
          <a:p>
            <a:pPr marL="214313" indent="-214313">
              <a:buFont typeface="Arial" panose="020B0604020202020204" pitchFamily="34" charset="0"/>
              <a:buChar char="•"/>
            </a:pPr>
            <a:r>
              <a:rPr lang="fr-FR" sz="2400" dirty="0"/>
              <a:t>La rénovation des garde-corps des appartements (voté en AG il me semble et mis à l’arrêt)</a:t>
            </a:r>
          </a:p>
          <a:p>
            <a:pPr marL="214313" indent="-214313">
              <a:buFont typeface="Arial" panose="020B0604020202020204" pitchFamily="34" charset="0"/>
              <a:buChar char="•"/>
            </a:pPr>
            <a:r>
              <a:rPr lang="fr-FR" sz="2400" dirty="0"/>
              <a:t>Le nettoyage des chenaux (à prévoir) =&gt; plaque de glace devant les portes des communs en hiver + bas des escaliers extérieurs menant aux pistes + dégradation des garde-corps en été + mousse sur balcon + façades abimées</a:t>
            </a:r>
          </a:p>
          <a:p>
            <a:pPr marL="214313" indent="-214313">
              <a:buFont typeface="Arial" panose="020B0604020202020204" pitchFamily="34" charset="0"/>
              <a:buChar char="•"/>
            </a:pPr>
            <a:r>
              <a:rPr lang="fr-FR" sz="2400" dirty="0"/>
              <a:t>Le ravalement de façade des bâtiments D, E et F (voté en AG et mis à l’arrêt)</a:t>
            </a:r>
          </a:p>
          <a:p>
            <a:endParaRPr lang="fr-FR" sz="1350" dirty="0"/>
          </a:p>
          <a:p>
            <a:r>
              <a:rPr lang="fr-FR" sz="1350" dirty="0"/>
              <a:t>	</a:t>
            </a:r>
          </a:p>
        </p:txBody>
      </p:sp>
      <p:pic>
        <p:nvPicPr>
          <p:cNvPr id="4" name="Image 3">
            <a:extLst>
              <a:ext uri="{FF2B5EF4-FFF2-40B4-BE49-F238E27FC236}">
                <a16:creationId xmlns:a16="http://schemas.microsoft.com/office/drawing/2014/main" id="{50890857-285E-EB03-224E-18C37219FF7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02036"/>
            <a:ext cx="2075784" cy="1066724"/>
          </a:xfrm>
          <a:prstGeom prst="rect">
            <a:avLst/>
          </a:prstGeom>
          <a:noFill/>
          <a:ln>
            <a:noFill/>
          </a:ln>
        </p:spPr>
      </p:pic>
    </p:spTree>
    <p:extLst>
      <p:ext uri="{BB962C8B-B14F-4D97-AF65-F5344CB8AC3E}">
        <p14:creationId xmlns:p14="http://schemas.microsoft.com/office/powerpoint/2010/main" val="4016370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6396B7-3C7B-429F-1545-3E292E2863BB}"/>
              </a:ext>
            </a:extLst>
          </p:cNvPr>
          <p:cNvSpPr txBox="1">
            <a:spLocks/>
          </p:cNvSpPr>
          <p:nvPr/>
        </p:nvSpPr>
        <p:spPr>
          <a:xfrm>
            <a:off x="35496" y="116632"/>
            <a:ext cx="9217024" cy="11521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3200" cap="all" spc="-60" dirty="0">
              <a:solidFill>
                <a:srgbClr val="D1282E"/>
              </a:solidFill>
              <a:latin typeface="Cambria"/>
            </a:endParaRPr>
          </a:p>
          <a:p>
            <a:r>
              <a:rPr lang="fr-FR" sz="3200" cap="all" spc="-60" dirty="0">
                <a:solidFill>
                  <a:srgbClr val="D1282E"/>
                </a:solidFill>
                <a:latin typeface="Cambria"/>
              </a:rPr>
              <a:t>LES Chalets </a:t>
            </a:r>
            <a:r>
              <a:rPr lang="fr-FR" sz="3200" cap="all" spc="-60" dirty="0" err="1">
                <a:solidFill>
                  <a:srgbClr val="D1282E"/>
                </a:solidFill>
                <a:latin typeface="Cambria"/>
              </a:rPr>
              <a:t>valoria</a:t>
            </a:r>
            <a:r>
              <a:rPr lang="fr-FR" sz="3200" cap="all" spc="-60" dirty="0">
                <a:solidFill>
                  <a:srgbClr val="D1282E"/>
                </a:solidFill>
                <a:latin typeface="Cambria"/>
              </a:rPr>
              <a:t>                                                                        </a:t>
            </a:r>
            <a:br>
              <a:rPr lang="fr-FR" sz="1100" cap="all" spc="-60" dirty="0">
                <a:solidFill>
                  <a:srgbClr val="D1282E"/>
                </a:solidFill>
                <a:latin typeface="Cambria"/>
              </a:rPr>
            </a:br>
            <a:endParaRPr lang="fr-FR" sz="1100" b="1" dirty="0">
              <a:latin typeface="+mn-lt"/>
            </a:endParaRPr>
          </a:p>
          <a:p>
            <a:endParaRPr lang="fr-FR" sz="1100" b="1" dirty="0">
              <a:latin typeface="+mn-lt"/>
            </a:endParaRPr>
          </a:p>
        </p:txBody>
      </p:sp>
      <p:sp>
        <p:nvSpPr>
          <p:cNvPr id="3" name="ZoneTexte 2">
            <a:extLst>
              <a:ext uri="{FF2B5EF4-FFF2-40B4-BE49-F238E27FC236}">
                <a16:creationId xmlns:a16="http://schemas.microsoft.com/office/drawing/2014/main" id="{B217C55E-E007-0549-A44A-E4FF3FF767A1}"/>
              </a:ext>
            </a:extLst>
          </p:cNvPr>
          <p:cNvSpPr txBox="1"/>
          <p:nvPr/>
        </p:nvSpPr>
        <p:spPr>
          <a:xfrm>
            <a:off x="228600" y="1514476"/>
            <a:ext cx="8551069" cy="4524315"/>
          </a:xfrm>
          <a:prstGeom prst="rect">
            <a:avLst/>
          </a:prstGeom>
          <a:noFill/>
        </p:spPr>
        <p:txBody>
          <a:bodyPr wrap="square" rtlCol="0">
            <a:spAutoFit/>
          </a:bodyPr>
          <a:lstStyle/>
          <a:p>
            <a:r>
              <a:rPr lang="fr-FR" sz="2400" b="1" dirty="0"/>
              <a:t>Améliorations à apporter :</a:t>
            </a:r>
          </a:p>
          <a:p>
            <a:endParaRPr lang="fr-FR" sz="2400" dirty="0"/>
          </a:p>
          <a:p>
            <a:pPr marL="214313" indent="-214313">
              <a:buFont typeface="Arial" panose="020B0604020202020204" pitchFamily="34" charset="0"/>
              <a:buChar char="•"/>
            </a:pPr>
            <a:r>
              <a:rPr lang="fr-FR" sz="2400" dirty="0"/>
              <a:t>Les dalles en béton des coursives extérieures et principalement des bâtiments B et C qui sont relativement abîmées + suite discussion avec propriétaire, souhait d’ajouter des caillebotis dans les étages inférieurs aussi car grosses tâches de peinture au sol datant de la construction (à étudier)</a:t>
            </a:r>
          </a:p>
          <a:p>
            <a:pPr marL="214313" indent="-214313">
              <a:buFont typeface="Arial" panose="020B0604020202020204" pitchFamily="34" charset="0"/>
              <a:buChar char="•"/>
            </a:pPr>
            <a:r>
              <a:rPr lang="fr-FR" sz="2400" dirty="0"/>
              <a:t>Le traçage des places de parking (à prévoir) =&gt; nous ne sommes pas riches de places de parking en extérieur, il faut qu’on les optimise. Pour information la police municipale fait des rondes chaque jour dans le hameau et n’hésite pas à verbaliser si voiture mal garée dans la rue.</a:t>
            </a:r>
          </a:p>
        </p:txBody>
      </p:sp>
      <p:pic>
        <p:nvPicPr>
          <p:cNvPr id="4" name="Image 3">
            <a:extLst>
              <a:ext uri="{FF2B5EF4-FFF2-40B4-BE49-F238E27FC236}">
                <a16:creationId xmlns:a16="http://schemas.microsoft.com/office/drawing/2014/main" id="{50890857-285E-EB03-224E-18C37219FF7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02036"/>
            <a:ext cx="2075784" cy="1066724"/>
          </a:xfrm>
          <a:prstGeom prst="rect">
            <a:avLst/>
          </a:prstGeom>
          <a:noFill/>
          <a:ln>
            <a:noFill/>
          </a:ln>
        </p:spPr>
      </p:pic>
    </p:spTree>
    <p:extLst>
      <p:ext uri="{BB962C8B-B14F-4D97-AF65-F5344CB8AC3E}">
        <p14:creationId xmlns:p14="http://schemas.microsoft.com/office/powerpoint/2010/main" val="718692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6396B7-3C7B-429F-1545-3E292E2863BB}"/>
              </a:ext>
            </a:extLst>
          </p:cNvPr>
          <p:cNvSpPr txBox="1">
            <a:spLocks/>
          </p:cNvSpPr>
          <p:nvPr/>
        </p:nvSpPr>
        <p:spPr>
          <a:xfrm>
            <a:off x="35496" y="116632"/>
            <a:ext cx="9217024" cy="11521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3200" cap="all" spc="-60" dirty="0">
              <a:solidFill>
                <a:srgbClr val="D1282E"/>
              </a:solidFill>
              <a:latin typeface="Cambria"/>
            </a:endParaRPr>
          </a:p>
          <a:p>
            <a:r>
              <a:rPr lang="fr-FR" sz="3200" cap="all" spc="-60" dirty="0">
                <a:solidFill>
                  <a:srgbClr val="D1282E"/>
                </a:solidFill>
                <a:latin typeface="Cambria"/>
              </a:rPr>
              <a:t>LES Chalets </a:t>
            </a:r>
            <a:r>
              <a:rPr lang="fr-FR" sz="3200" cap="all" spc="-60" dirty="0" err="1">
                <a:solidFill>
                  <a:srgbClr val="D1282E"/>
                </a:solidFill>
                <a:latin typeface="Cambria"/>
              </a:rPr>
              <a:t>valoria</a:t>
            </a:r>
            <a:r>
              <a:rPr lang="fr-FR" sz="3200" cap="all" spc="-60" dirty="0">
                <a:solidFill>
                  <a:srgbClr val="D1282E"/>
                </a:solidFill>
                <a:latin typeface="Cambria"/>
              </a:rPr>
              <a:t>                                                                        </a:t>
            </a:r>
            <a:br>
              <a:rPr lang="fr-FR" sz="1100" cap="all" spc="-60" dirty="0">
                <a:solidFill>
                  <a:srgbClr val="D1282E"/>
                </a:solidFill>
                <a:latin typeface="Cambria"/>
              </a:rPr>
            </a:br>
            <a:endParaRPr lang="fr-FR" sz="1100" b="1" dirty="0">
              <a:latin typeface="+mn-lt"/>
            </a:endParaRPr>
          </a:p>
          <a:p>
            <a:endParaRPr lang="fr-FR" sz="1100" b="1" dirty="0">
              <a:latin typeface="+mn-lt"/>
            </a:endParaRPr>
          </a:p>
        </p:txBody>
      </p:sp>
      <p:sp>
        <p:nvSpPr>
          <p:cNvPr id="3" name="ZoneTexte 2">
            <a:extLst>
              <a:ext uri="{FF2B5EF4-FFF2-40B4-BE49-F238E27FC236}">
                <a16:creationId xmlns:a16="http://schemas.microsoft.com/office/drawing/2014/main" id="{B217C55E-E007-0549-A44A-E4FF3FF767A1}"/>
              </a:ext>
            </a:extLst>
          </p:cNvPr>
          <p:cNvSpPr txBox="1"/>
          <p:nvPr/>
        </p:nvSpPr>
        <p:spPr>
          <a:xfrm>
            <a:off x="228600" y="1514476"/>
            <a:ext cx="8551069" cy="3785652"/>
          </a:xfrm>
          <a:prstGeom prst="rect">
            <a:avLst/>
          </a:prstGeom>
          <a:noFill/>
        </p:spPr>
        <p:txBody>
          <a:bodyPr wrap="square" rtlCol="0">
            <a:spAutoFit/>
          </a:bodyPr>
          <a:lstStyle/>
          <a:p>
            <a:r>
              <a:rPr lang="fr-FR" sz="2400" b="1" dirty="0"/>
              <a:t>Améliorations à apporter :</a:t>
            </a:r>
          </a:p>
          <a:p>
            <a:endParaRPr lang="fr-FR" sz="2400" dirty="0"/>
          </a:p>
          <a:p>
            <a:pPr marL="214313" indent="-214313">
              <a:buFont typeface="Arial" panose="020B0604020202020204" pitchFamily="34" charset="0"/>
              <a:buChar char="•"/>
            </a:pPr>
            <a:r>
              <a:rPr lang="fr-FR" sz="2400" dirty="0"/>
              <a:t>Le remplacement des barrières bois qui délimitent les espaces enherbés sur le parking extérieur =&gt; </a:t>
            </a:r>
            <a:r>
              <a:rPr lang="fr-FR" sz="2400" dirty="0" err="1"/>
              <a:t>Goélia</a:t>
            </a:r>
            <a:r>
              <a:rPr lang="fr-FR" sz="2400" dirty="0"/>
              <a:t> a racheté des barrières l’année dernière mais ce n’est pas assez solide. Chaque année nous rafistolons ces mêmes barrières. Pour mettre des barrières définitives il faut un investissement plus important que nous ne pouvons prendre en charge. La délimitation goudron/herbe commence à s’abîmer et la pelouse à se détériorer (à prévoir)</a:t>
            </a:r>
          </a:p>
        </p:txBody>
      </p:sp>
      <p:pic>
        <p:nvPicPr>
          <p:cNvPr id="4" name="Image 3">
            <a:extLst>
              <a:ext uri="{FF2B5EF4-FFF2-40B4-BE49-F238E27FC236}">
                <a16:creationId xmlns:a16="http://schemas.microsoft.com/office/drawing/2014/main" id="{50890857-285E-EB03-224E-18C37219FF7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02036"/>
            <a:ext cx="2075784" cy="1066724"/>
          </a:xfrm>
          <a:prstGeom prst="rect">
            <a:avLst/>
          </a:prstGeom>
          <a:noFill/>
          <a:ln>
            <a:noFill/>
          </a:ln>
        </p:spPr>
      </p:pic>
    </p:spTree>
    <p:extLst>
      <p:ext uri="{BB962C8B-B14F-4D97-AF65-F5344CB8AC3E}">
        <p14:creationId xmlns:p14="http://schemas.microsoft.com/office/powerpoint/2010/main" val="3702670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6396B7-3C7B-429F-1545-3E292E2863BB}"/>
              </a:ext>
            </a:extLst>
          </p:cNvPr>
          <p:cNvSpPr txBox="1">
            <a:spLocks/>
          </p:cNvSpPr>
          <p:nvPr/>
        </p:nvSpPr>
        <p:spPr>
          <a:xfrm>
            <a:off x="35496" y="116632"/>
            <a:ext cx="9217024" cy="11521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3200" cap="all" spc="-60" dirty="0">
              <a:solidFill>
                <a:srgbClr val="D1282E"/>
              </a:solidFill>
              <a:latin typeface="Cambria"/>
            </a:endParaRPr>
          </a:p>
          <a:p>
            <a:r>
              <a:rPr lang="fr-FR" sz="3200" cap="all" spc="-60" dirty="0">
                <a:solidFill>
                  <a:srgbClr val="D1282E"/>
                </a:solidFill>
                <a:latin typeface="Cambria"/>
              </a:rPr>
              <a:t>LES Chalets </a:t>
            </a:r>
            <a:r>
              <a:rPr lang="fr-FR" sz="3200" cap="all" spc="-60" dirty="0" err="1">
                <a:solidFill>
                  <a:srgbClr val="D1282E"/>
                </a:solidFill>
                <a:latin typeface="Cambria"/>
              </a:rPr>
              <a:t>valoria</a:t>
            </a:r>
            <a:r>
              <a:rPr lang="fr-FR" sz="3200" cap="all" spc="-60" dirty="0">
                <a:solidFill>
                  <a:srgbClr val="D1282E"/>
                </a:solidFill>
                <a:latin typeface="Cambria"/>
              </a:rPr>
              <a:t>                                                                        </a:t>
            </a:r>
            <a:br>
              <a:rPr lang="fr-FR" sz="1100" cap="all" spc="-60" dirty="0">
                <a:solidFill>
                  <a:srgbClr val="D1282E"/>
                </a:solidFill>
                <a:latin typeface="Cambria"/>
              </a:rPr>
            </a:br>
            <a:endParaRPr lang="fr-FR" sz="1100" b="1" dirty="0">
              <a:latin typeface="+mn-lt"/>
            </a:endParaRPr>
          </a:p>
          <a:p>
            <a:endParaRPr lang="fr-FR" sz="1100" b="1" dirty="0">
              <a:latin typeface="+mn-lt"/>
            </a:endParaRPr>
          </a:p>
        </p:txBody>
      </p:sp>
      <p:sp>
        <p:nvSpPr>
          <p:cNvPr id="3" name="ZoneTexte 2">
            <a:extLst>
              <a:ext uri="{FF2B5EF4-FFF2-40B4-BE49-F238E27FC236}">
                <a16:creationId xmlns:a16="http://schemas.microsoft.com/office/drawing/2014/main" id="{B217C55E-E007-0549-A44A-E4FF3FF767A1}"/>
              </a:ext>
            </a:extLst>
          </p:cNvPr>
          <p:cNvSpPr txBox="1"/>
          <p:nvPr/>
        </p:nvSpPr>
        <p:spPr>
          <a:xfrm>
            <a:off x="228600" y="1514476"/>
            <a:ext cx="8551069" cy="4778231"/>
          </a:xfrm>
          <a:prstGeom prst="rect">
            <a:avLst/>
          </a:prstGeom>
          <a:noFill/>
        </p:spPr>
        <p:txBody>
          <a:bodyPr wrap="square" rtlCol="0">
            <a:spAutoFit/>
          </a:bodyPr>
          <a:lstStyle/>
          <a:p>
            <a:r>
              <a:rPr lang="fr-FR" sz="2400" b="1" dirty="0"/>
              <a:t>Améliorations à apporter :</a:t>
            </a:r>
          </a:p>
          <a:p>
            <a:endParaRPr lang="fr-FR" sz="2400" dirty="0"/>
          </a:p>
          <a:p>
            <a:pPr marL="214313" indent="-214313">
              <a:buFont typeface="Arial" panose="020B0604020202020204" pitchFamily="34" charset="0"/>
              <a:buChar char="•"/>
            </a:pPr>
            <a:r>
              <a:rPr lang="fr-FR" sz="2400" dirty="0"/>
              <a:t>La finition des portes coupe-feu =&gt; les portes ont été remplacées en 2021 mais il manque des finitions sur celles concernant les bâtiments A, B et C. En effet, après la pose on s’est aperçu qu’il y avait un espace de 5-6 cm sous les portes. L’entreprise (Métallerie Mauriennaise) avait constaté cet espace mais pour eux c’est à la charge du syndic d’effectuer un ragréage afin d’élever le seuil de porte. A ce jour ces portes n’ont pas l’effet coupe-feu.</a:t>
            </a:r>
          </a:p>
          <a:p>
            <a:endParaRPr lang="fr-FR" sz="2400" b="1" dirty="0"/>
          </a:p>
          <a:p>
            <a:endParaRPr lang="fr-FR" sz="2400" dirty="0"/>
          </a:p>
          <a:p>
            <a:pPr marL="214313" indent="-214313">
              <a:buFont typeface="Arial" panose="020B0604020202020204" pitchFamily="34" charset="0"/>
              <a:buChar char="•"/>
            </a:pPr>
            <a:endParaRPr lang="fr-FR" sz="1350" dirty="0"/>
          </a:p>
          <a:p>
            <a:endParaRPr lang="fr-FR" sz="1350" dirty="0"/>
          </a:p>
          <a:p>
            <a:r>
              <a:rPr lang="fr-FR" sz="1350" dirty="0"/>
              <a:t>	</a:t>
            </a:r>
          </a:p>
        </p:txBody>
      </p:sp>
      <p:pic>
        <p:nvPicPr>
          <p:cNvPr id="4" name="Image 3">
            <a:extLst>
              <a:ext uri="{FF2B5EF4-FFF2-40B4-BE49-F238E27FC236}">
                <a16:creationId xmlns:a16="http://schemas.microsoft.com/office/drawing/2014/main" id="{50890857-285E-EB03-224E-18C37219FF7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02036"/>
            <a:ext cx="2075784" cy="1066724"/>
          </a:xfrm>
          <a:prstGeom prst="rect">
            <a:avLst/>
          </a:prstGeom>
          <a:noFill/>
          <a:ln>
            <a:noFill/>
          </a:ln>
        </p:spPr>
      </p:pic>
    </p:spTree>
    <p:extLst>
      <p:ext uri="{BB962C8B-B14F-4D97-AF65-F5344CB8AC3E}">
        <p14:creationId xmlns:p14="http://schemas.microsoft.com/office/powerpoint/2010/main" val="1640128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D1E98D80-0487-9ECE-A018-A067BA3C93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7285" y="1925241"/>
            <a:ext cx="13716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a:extLst>
              <a:ext uri="{FF2B5EF4-FFF2-40B4-BE49-F238E27FC236}">
                <a16:creationId xmlns:a16="http://schemas.microsoft.com/office/drawing/2014/main" id="{C26396B7-3C7B-429F-1545-3E292E2863BB}"/>
              </a:ext>
            </a:extLst>
          </p:cNvPr>
          <p:cNvSpPr txBox="1">
            <a:spLocks/>
          </p:cNvSpPr>
          <p:nvPr/>
        </p:nvSpPr>
        <p:spPr>
          <a:xfrm>
            <a:off x="78581" y="1023101"/>
            <a:ext cx="6858000" cy="369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800" b="1" dirty="0">
                <a:latin typeface="+mn-lt"/>
              </a:rPr>
              <a:t>CHALETS DE VALORIA          5 juin 2022</a:t>
            </a:r>
          </a:p>
        </p:txBody>
      </p:sp>
      <p:pic>
        <p:nvPicPr>
          <p:cNvPr id="1026" name="Picture 2">
            <a:extLst>
              <a:ext uri="{FF2B5EF4-FFF2-40B4-BE49-F238E27FC236}">
                <a16:creationId xmlns:a16="http://schemas.microsoft.com/office/drawing/2014/main" id="{74205A92-CC24-84D3-AEEC-B43E313EE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54" y="1746648"/>
            <a:ext cx="2143125" cy="157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66CA284D-F211-23BD-436F-85C0A136E07F}"/>
              </a:ext>
            </a:extLst>
          </p:cNvPr>
          <p:cNvPicPr>
            <a:picLocks noChangeAspect="1"/>
          </p:cNvPicPr>
          <p:nvPr/>
        </p:nvPicPr>
        <p:blipFill>
          <a:blip r:embed="rId4"/>
          <a:stretch>
            <a:fillRect/>
          </a:stretch>
        </p:blipFill>
        <p:spPr>
          <a:xfrm>
            <a:off x="310754" y="4093457"/>
            <a:ext cx="1928572" cy="1414286"/>
          </a:xfrm>
          <a:prstGeom prst="rect">
            <a:avLst/>
          </a:prstGeom>
        </p:spPr>
      </p:pic>
      <p:pic>
        <p:nvPicPr>
          <p:cNvPr id="4" name="Image 3">
            <a:extLst>
              <a:ext uri="{FF2B5EF4-FFF2-40B4-BE49-F238E27FC236}">
                <a16:creationId xmlns:a16="http://schemas.microsoft.com/office/drawing/2014/main" id="{74F99AA3-9587-45B2-D4C4-E0E267CF5D27}"/>
              </a:ext>
            </a:extLst>
          </p:cNvPr>
          <p:cNvPicPr>
            <a:picLocks noChangeAspect="1"/>
          </p:cNvPicPr>
          <p:nvPr/>
        </p:nvPicPr>
        <p:blipFill>
          <a:blip r:embed="rId5"/>
          <a:stretch>
            <a:fillRect/>
          </a:stretch>
        </p:blipFill>
        <p:spPr>
          <a:xfrm>
            <a:off x="2453879" y="4093457"/>
            <a:ext cx="1900000" cy="1435715"/>
          </a:xfrm>
          <a:prstGeom prst="rect">
            <a:avLst/>
          </a:prstGeom>
        </p:spPr>
      </p:pic>
      <p:pic>
        <p:nvPicPr>
          <p:cNvPr id="6" name="Image 5">
            <a:extLst>
              <a:ext uri="{FF2B5EF4-FFF2-40B4-BE49-F238E27FC236}">
                <a16:creationId xmlns:a16="http://schemas.microsoft.com/office/drawing/2014/main" id="{3F54A515-FB2F-BD72-6E93-A49F5FDAB4DA}"/>
              </a:ext>
            </a:extLst>
          </p:cNvPr>
          <p:cNvPicPr>
            <a:picLocks noChangeAspect="1"/>
          </p:cNvPicPr>
          <p:nvPr/>
        </p:nvPicPr>
        <p:blipFill>
          <a:blip r:embed="rId6"/>
          <a:stretch>
            <a:fillRect/>
          </a:stretch>
        </p:blipFill>
        <p:spPr>
          <a:xfrm>
            <a:off x="2643323" y="1767977"/>
            <a:ext cx="2100388" cy="1578769"/>
          </a:xfrm>
          <a:prstGeom prst="rect">
            <a:avLst/>
          </a:prstGeom>
        </p:spPr>
      </p:pic>
      <p:sp>
        <p:nvSpPr>
          <p:cNvPr id="8" name="ZoneTexte 7">
            <a:extLst>
              <a:ext uri="{FF2B5EF4-FFF2-40B4-BE49-F238E27FC236}">
                <a16:creationId xmlns:a16="http://schemas.microsoft.com/office/drawing/2014/main" id="{E27CDEB6-AF4B-DB6E-6C4E-FB7320418DB4}"/>
              </a:ext>
            </a:extLst>
          </p:cNvPr>
          <p:cNvSpPr txBox="1"/>
          <p:nvPr/>
        </p:nvSpPr>
        <p:spPr>
          <a:xfrm>
            <a:off x="2586038" y="1494550"/>
            <a:ext cx="4572000" cy="300082"/>
          </a:xfrm>
          <a:prstGeom prst="rect">
            <a:avLst/>
          </a:prstGeom>
          <a:noFill/>
        </p:spPr>
        <p:txBody>
          <a:bodyPr wrap="square">
            <a:spAutoFit/>
          </a:bodyPr>
          <a:lstStyle/>
          <a:p>
            <a:r>
              <a:rPr lang="fr-FR" sz="1350" dirty="0">
                <a:latin typeface="Times New Roman" panose="02020603050405020304" pitchFamily="18" charset="0"/>
              </a:rPr>
              <a:t>Places de parking invisible</a:t>
            </a:r>
          </a:p>
        </p:txBody>
      </p:sp>
      <p:sp>
        <p:nvSpPr>
          <p:cNvPr id="10" name="ZoneTexte 9">
            <a:extLst>
              <a:ext uri="{FF2B5EF4-FFF2-40B4-BE49-F238E27FC236}">
                <a16:creationId xmlns:a16="http://schemas.microsoft.com/office/drawing/2014/main" id="{401BA843-59F8-2185-A1F6-1AB595ACA4C7}"/>
              </a:ext>
            </a:extLst>
          </p:cNvPr>
          <p:cNvSpPr txBox="1"/>
          <p:nvPr/>
        </p:nvSpPr>
        <p:spPr>
          <a:xfrm>
            <a:off x="235744" y="3714940"/>
            <a:ext cx="4572000" cy="300082"/>
          </a:xfrm>
          <a:prstGeom prst="rect">
            <a:avLst/>
          </a:prstGeom>
          <a:noFill/>
        </p:spPr>
        <p:txBody>
          <a:bodyPr wrap="square">
            <a:spAutoFit/>
          </a:bodyPr>
          <a:lstStyle/>
          <a:p>
            <a:r>
              <a:rPr lang="fr-FR" sz="1350" dirty="0">
                <a:latin typeface="Times New Roman" panose="02020603050405020304" pitchFamily="18" charset="0"/>
              </a:rPr>
              <a:t>Pelouse détériorée</a:t>
            </a:r>
          </a:p>
        </p:txBody>
      </p:sp>
      <p:sp>
        <p:nvSpPr>
          <p:cNvPr id="12" name="ZoneTexte 11">
            <a:extLst>
              <a:ext uri="{FF2B5EF4-FFF2-40B4-BE49-F238E27FC236}">
                <a16:creationId xmlns:a16="http://schemas.microsoft.com/office/drawing/2014/main" id="{BE74EB14-1C1A-40B6-5658-0CB8912D28A2}"/>
              </a:ext>
            </a:extLst>
          </p:cNvPr>
          <p:cNvSpPr txBox="1"/>
          <p:nvPr/>
        </p:nvSpPr>
        <p:spPr>
          <a:xfrm>
            <a:off x="233958" y="1434108"/>
            <a:ext cx="2286000" cy="300082"/>
          </a:xfrm>
          <a:prstGeom prst="rect">
            <a:avLst/>
          </a:prstGeom>
          <a:noFill/>
        </p:spPr>
        <p:txBody>
          <a:bodyPr wrap="square">
            <a:spAutoFit/>
          </a:bodyPr>
          <a:lstStyle/>
          <a:p>
            <a:r>
              <a:rPr lang="fr-FR" sz="1350" dirty="0">
                <a:latin typeface="Times New Roman" panose="02020603050405020304" pitchFamily="18" charset="0"/>
              </a:rPr>
              <a:t>Espace sous porte coupe-feu</a:t>
            </a:r>
          </a:p>
        </p:txBody>
      </p:sp>
      <p:sp>
        <p:nvSpPr>
          <p:cNvPr id="13" name="ZoneTexte 12">
            <a:extLst>
              <a:ext uri="{FF2B5EF4-FFF2-40B4-BE49-F238E27FC236}">
                <a16:creationId xmlns:a16="http://schemas.microsoft.com/office/drawing/2014/main" id="{4ED04075-D4DD-A8B5-6849-123330B2D3A1}"/>
              </a:ext>
            </a:extLst>
          </p:cNvPr>
          <p:cNvSpPr txBox="1"/>
          <p:nvPr/>
        </p:nvSpPr>
        <p:spPr>
          <a:xfrm>
            <a:off x="5207794" y="2071687"/>
            <a:ext cx="1443038" cy="415498"/>
          </a:xfrm>
          <a:prstGeom prst="rect">
            <a:avLst/>
          </a:prstGeom>
          <a:noFill/>
        </p:spPr>
        <p:txBody>
          <a:bodyPr wrap="square" rtlCol="0">
            <a:spAutoFit/>
          </a:bodyPr>
          <a:lstStyle/>
          <a:p>
            <a:r>
              <a:rPr lang="fr-FR" sz="2100" b="1" dirty="0">
                <a:solidFill>
                  <a:srgbClr val="FF0000"/>
                </a:solidFill>
                <a:effectLst>
                  <a:outerShdw blurRad="38100" dist="38100" dir="2700000" algn="tl">
                    <a:srgbClr val="000000">
                      <a:alpha val="43137"/>
                    </a:srgbClr>
                  </a:outerShdw>
                </a:effectLst>
              </a:rPr>
              <a:t>SECURITE</a:t>
            </a:r>
          </a:p>
        </p:txBody>
      </p:sp>
      <p:cxnSp>
        <p:nvCxnSpPr>
          <p:cNvPr id="15" name="Connecteur droit avec flèche 14">
            <a:extLst>
              <a:ext uri="{FF2B5EF4-FFF2-40B4-BE49-F238E27FC236}">
                <a16:creationId xmlns:a16="http://schemas.microsoft.com/office/drawing/2014/main" id="{D417816A-33B1-CE68-26B0-CD7C9A06014A}"/>
              </a:ext>
            </a:extLst>
          </p:cNvPr>
          <p:cNvCxnSpPr>
            <a:cxnSpLocks/>
          </p:cNvCxnSpPr>
          <p:nvPr/>
        </p:nvCxnSpPr>
        <p:spPr>
          <a:xfrm>
            <a:off x="6522244" y="2292797"/>
            <a:ext cx="1010841" cy="1713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2E3CBF63-9840-51D6-00D5-874E7FAFBD51}"/>
              </a:ext>
            </a:extLst>
          </p:cNvPr>
          <p:cNvCxnSpPr>
            <a:cxnSpLocks/>
            <a:stCxn id="13" idx="1"/>
          </p:cNvCxnSpPr>
          <p:nvPr/>
        </p:nvCxnSpPr>
        <p:spPr>
          <a:xfrm flipH="1" flipV="1">
            <a:off x="1464469" y="2267896"/>
            <a:ext cx="3743325" cy="115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068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6396B7-3C7B-429F-1545-3E292E2863BB}"/>
              </a:ext>
            </a:extLst>
          </p:cNvPr>
          <p:cNvSpPr txBox="1">
            <a:spLocks/>
          </p:cNvSpPr>
          <p:nvPr/>
        </p:nvSpPr>
        <p:spPr>
          <a:xfrm>
            <a:off x="78581" y="1023101"/>
            <a:ext cx="6858000" cy="369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800" b="1" dirty="0">
                <a:latin typeface="+mn-lt"/>
              </a:rPr>
              <a:t>CHALETS DE VALORIA          5 juin 2022</a:t>
            </a:r>
          </a:p>
        </p:txBody>
      </p:sp>
      <p:pic>
        <p:nvPicPr>
          <p:cNvPr id="5" name="Image 4">
            <a:extLst>
              <a:ext uri="{FF2B5EF4-FFF2-40B4-BE49-F238E27FC236}">
                <a16:creationId xmlns:a16="http://schemas.microsoft.com/office/drawing/2014/main" id="{6E9905AC-8976-CE19-279A-486BAE283513}"/>
              </a:ext>
            </a:extLst>
          </p:cNvPr>
          <p:cNvPicPr>
            <a:picLocks noChangeAspect="1"/>
          </p:cNvPicPr>
          <p:nvPr/>
        </p:nvPicPr>
        <p:blipFill>
          <a:blip r:embed="rId2"/>
          <a:stretch>
            <a:fillRect/>
          </a:stretch>
        </p:blipFill>
        <p:spPr>
          <a:xfrm>
            <a:off x="389516" y="1784679"/>
            <a:ext cx="1214286" cy="1614286"/>
          </a:xfrm>
          <a:prstGeom prst="rect">
            <a:avLst/>
          </a:prstGeom>
        </p:spPr>
      </p:pic>
      <p:pic>
        <p:nvPicPr>
          <p:cNvPr id="7" name="Image 6">
            <a:extLst>
              <a:ext uri="{FF2B5EF4-FFF2-40B4-BE49-F238E27FC236}">
                <a16:creationId xmlns:a16="http://schemas.microsoft.com/office/drawing/2014/main" id="{5E12B533-D4FC-EDF9-E359-ACB64184F553}"/>
              </a:ext>
            </a:extLst>
          </p:cNvPr>
          <p:cNvPicPr>
            <a:picLocks noChangeAspect="1"/>
          </p:cNvPicPr>
          <p:nvPr/>
        </p:nvPicPr>
        <p:blipFill>
          <a:blip r:embed="rId3"/>
          <a:stretch>
            <a:fillRect/>
          </a:stretch>
        </p:blipFill>
        <p:spPr>
          <a:xfrm>
            <a:off x="1720122" y="1782994"/>
            <a:ext cx="2171429" cy="1592858"/>
          </a:xfrm>
          <a:prstGeom prst="rect">
            <a:avLst/>
          </a:prstGeom>
        </p:spPr>
      </p:pic>
      <p:sp>
        <p:nvSpPr>
          <p:cNvPr id="9" name="ZoneTexte 8">
            <a:extLst>
              <a:ext uri="{FF2B5EF4-FFF2-40B4-BE49-F238E27FC236}">
                <a16:creationId xmlns:a16="http://schemas.microsoft.com/office/drawing/2014/main" id="{30B5C366-E530-0E8E-CC47-B12D6C0AC52A}"/>
              </a:ext>
            </a:extLst>
          </p:cNvPr>
          <p:cNvSpPr txBox="1"/>
          <p:nvPr/>
        </p:nvSpPr>
        <p:spPr>
          <a:xfrm>
            <a:off x="300113" y="1329592"/>
            <a:ext cx="4572000" cy="300082"/>
          </a:xfrm>
          <a:prstGeom prst="rect">
            <a:avLst/>
          </a:prstGeom>
          <a:noFill/>
        </p:spPr>
        <p:txBody>
          <a:bodyPr wrap="square">
            <a:spAutoFit/>
          </a:bodyPr>
          <a:lstStyle/>
          <a:p>
            <a:r>
              <a:rPr lang="fr-FR" sz="1350" dirty="0">
                <a:latin typeface="Times New Roman" panose="02020603050405020304" pitchFamily="18" charset="0"/>
              </a:rPr>
              <a:t>Béton bât B N3 et bât C N2 + descente niveau inférieur</a:t>
            </a:r>
          </a:p>
        </p:txBody>
      </p:sp>
      <p:pic>
        <p:nvPicPr>
          <p:cNvPr id="2050" name="Picture 2">
            <a:extLst>
              <a:ext uri="{FF2B5EF4-FFF2-40B4-BE49-F238E27FC236}">
                <a16:creationId xmlns:a16="http://schemas.microsoft.com/office/drawing/2014/main" id="{671309B3-C08E-4DBE-2634-0BEC0A1C77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9785" y="1761364"/>
            <a:ext cx="1164431"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a:extLst>
              <a:ext uri="{FF2B5EF4-FFF2-40B4-BE49-F238E27FC236}">
                <a16:creationId xmlns:a16="http://schemas.microsoft.com/office/drawing/2014/main" id="{0F708471-C372-9ED2-E211-2BAE22097B13}"/>
              </a:ext>
            </a:extLst>
          </p:cNvPr>
          <p:cNvPicPr>
            <a:picLocks noChangeAspect="1"/>
          </p:cNvPicPr>
          <p:nvPr/>
        </p:nvPicPr>
        <p:blipFill>
          <a:blip r:embed="rId5"/>
          <a:stretch>
            <a:fillRect/>
          </a:stretch>
        </p:blipFill>
        <p:spPr>
          <a:xfrm>
            <a:off x="350120" y="4004171"/>
            <a:ext cx="2150000" cy="1592858"/>
          </a:xfrm>
          <a:prstGeom prst="rect">
            <a:avLst/>
          </a:prstGeom>
        </p:spPr>
      </p:pic>
      <p:pic>
        <p:nvPicPr>
          <p:cNvPr id="2051" name="Picture 3">
            <a:extLst>
              <a:ext uri="{FF2B5EF4-FFF2-40B4-BE49-F238E27FC236}">
                <a16:creationId xmlns:a16="http://schemas.microsoft.com/office/drawing/2014/main" id="{31457BF0-A532-D186-7E2D-EDFD64027F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6760" y="4004172"/>
            <a:ext cx="1164431" cy="156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a:extLst>
              <a:ext uri="{FF2B5EF4-FFF2-40B4-BE49-F238E27FC236}">
                <a16:creationId xmlns:a16="http://schemas.microsoft.com/office/drawing/2014/main" id="{0E087131-4845-989E-B38B-98C8666318FD}"/>
              </a:ext>
            </a:extLst>
          </p:cNvPr>
          <p:cNvSpPr txBox="1"/>
          <p:nvPr/>
        </p:nvSpPr>
        <p:spPr>
          <a:xfrm>
            <a:off x="300114" y="3652112"/>
            <a:ext cx="7057949" cy="300082"/>
          </a:xfrm>
          <a:prstGeom prst="rect">
            <a:avLst/>
          </a:prstGeom>
          <a:noFill/>
        </p:spPr>
        <p:txBody>
          <a:bodyPr wrap="square">
            <a:spAutoFit/>
          </a:bodyPr>
          <a:lstStyle/>
          <a:p>
            <a:r>
              <a:rPr lang="fr-FR" sz="1350" dirty="0">
                <a:latin typeface="Times New Roman" panose="02020603050405020304" pitchFamily="18" charset="0"/>
              </a:rPr>
              <a:t>Façade bât D côté nord, ferraillage apparent + 1 nouveau côté est datant de cet hiver</a:t>
            </a:r>
          </a:p>
        </p:txBody>
      </p:sp>
    </p:spTree>
    <p:extLst>
      <p:ext uri="{BB962C8B-B14F-4D97-AF65-F5344CB8AC3E}">
        <p14:creationId xmlns:p14="http://schemas.microsoft.com/office/powerpoint/2010/main" val="646234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6396B7-3C7B-429F-1545-3E292E2863BB}"/>
              </a:ext>
            </a:extLst>
          </p:cNvPr>
          <p:cNvSpPr txBox="1">
            <a:spLocks/>
          </p:cNvSpPr>
          <p:nvPr/>
        </p:nvSpPr>
        <p:spPr>
          <a:xfrm>
            <a:off x="78581" y="1023101"/>
            <a:ext cx="6858000" cy="369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800" b="1" dirty="0">
                <a:latin typeface="+mn-lt"/>
              </a:rPr>
              <a:t>CHALETS DE VALORIA          5 juin 2022</a:t>
            </a:r>
          </a:p>
        </p:txBody>
      </p:sp>
      <p:sp>
        <p:nvSpPr>
          <p:cNvPr id="9" name="ZoneTexte 8">
            <a:extLst>
              <a:ext uri="{FF2B5EF4-FFF2-40B4-BE49-F238E27FC236}">
                <a16:creationId xmlns:a16="http://schemas.microsoft.com/office/drawing/2014/main" id="{30B5C366-E530-0E8E-CC47-B12D6C0AC52A}"/>
              </a:ext>
            </a:extLst>
          </p:cNvPr>
          <p:cNvSpPr txBox="1"/>
          <p:nvPr/>
        </p:nvSpPr>
        <p:spPr>
          <a:xfrm>
            <a:off x="300113" y="1329592"/>
            <a:ext cx="8658150" cy="300082"/>
          </a:xfrm>
          <a:prstGeom prst="rect">
            <a:avLst/>
          </a:prstGeom>
          <a:noFill/>
        </p:spPr>
        <p:txBody>
          <a:bodyPr wrap="square">
            <a:spAutoFit/>
          </a:bodyPr>
          <a:lstStyle/>
          <a:p>
            <a:r>
              <a:rPr lang="fr-FR" sz="1350" dirty="0">
                <a:latin typeface="Times New Roman" panose="02020603050405020304" pitchFamily="18" charset="0"/>
              </a:rPr>
              <a:t>Nettoyage des gouttières                                                           Fuites – glaces aux passages stratégiques de la résidence                  </a:t>
            </a:r>
          </a:p>
        </p:txBody>
      </p:sp>
      <p:pic>
        <p:nvPicPr>
          <p:cNvPr id="3" name="Image 2">
            <a:extLst>
              <a:ext uri="{FF2B5EF4-FFF2-40B4-BE49-F238E27FC236}">
                <a16:creationId xmlns:a16="http://schemas.microsoft.com/office/drawing/2014/main" id="{5F32E0A4-9758-61AC-DB6E-CB6290A5CE5F}"/>
              </a:ext>
            </a:extLst>
          </p:cNvPr>
          <p:cNvPicPr>
            <a:picLocks noChangeAspect="1"/>
          </p:cNvPicPr>
          <p:nvPr/>
        </p:nvPicPr>
        <p:blipFill>
          <a:blip r:embed="rId2"/>
          <a:stretch>
            <a:fillRect/>
          </a:stretch>
        </p:blipFill>
        <p:spPr>
          <a:xfrm>
            <a:off x="300114" y="1699523"/>
            <a:ext cx="2134186" cy="2842897"/>
          </a:xfrm>
          <a:prstGeom prst="rect">
            <a:avLst/>
          </a:prstGeom>
        </p:spPr>
      </p:pic>
      <p:pic>
        <p:nvPicPr>
          <p:cNvPr id="3074" name="Picture 2">
            <a:extLst>
              <a:ext uri="{FF2B5EF4-FFF2-40B4-BE49-F238E27FC236}">
                <a16:creationId xmlns:a16="http://schemas.microsoft.com/office/drawing/2014/main" id="{50A2EC2E-58D2-8FE3-E463-300C2B90C0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9603" y="1699523"/>
            <a:ext cx="2842897" cy="284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04D18915-34C5-24AF-D88D-CDA26D912B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2416" y="1699523"/>
            <a:ext cx="2755722" cy="206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a:extLst>
              <a:ext uri="{FF2B5EF4-FFF2-40B4-BE49-F238E27FC236}">
                <a16:creationId xmlns:a16="http://schemas.microsoft.com/office/drawing/2014/main" id="{6DD79BEF-0409-7E4D-2F85-99362F8572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9701" y="2794410"/>
            <a:ext cx="2134186" cy="284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1812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6396B7-3C7B-429F-1545-3E292E2863BB}"/>
              </a:ext>
            </a:extLst>
          </p:cNvPr>
          <p:cNvSpPr txBox="1">
            <a:spLocks/>
          </p:cNvSpPr>
          <p:nvPr/>
        </p:nvSpPr>
        <p:spPr>
          <a:xfrm>
            <a:off x="78581" y="1023101"/>
            <a:ext cx="6858000" cy="369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800" b="1" dirty="0">
                <a:latin typeface="+mn-lt"/>
              </a:rPr>
              <a:t>CHALETS DE VALORIA          5 juin 2022</a:t>
            </a:r>
          </a:p>
        </p:txBody>
      </p:sp>
      <p:sp>
        <p:nvSpPr>
          <p:cNvPr id="9" name="ZoneTexte 8">
            <a:extLst>
              <a:ext uri="{FF2B5EF4-FFF2-40B4-BE49-F238E27FC236}">
                <a16:creationId xmlns:a16="http://schemas.microsoft.com/office/drawing/2014/main" id="{30B5C366-E530-0E8E-CC47-B12D6C0AC52A}"/>
              </a:ext>
            </a:extLst>
          </p:cNvPr>
          <p:cNvSpPr txBox="1"/>
          <p:nvPr/>
        </p:nvSpPr>
        <p:spPr>
          <a:xfrm>
            <a:off x="300113" y="1329592"/>
            <a:ext cx="8293819" cy="715581"/>
          </a:xfrm>
          <a:prstGeom prst="rect">
            <a:avLst/>
          </a:prstGeom>
          <a:noFill/>
        </p:spPr>
        <p:txBody>
          <a:bodyPr wrap="square">
            <a:spAutoFit/>
          </a:bodyPr>
          <a:lstStyle/>
          <a:p>
            <a:r>
              <a:rPr lang="fr-FR" sz="1350" dirty="0">
                <a:latin typeface="Times New Roman" panose="02020603050405020304" pitchFamily="18" charset="0"/>
              </a:rPr>
              <a:t>Gardes corps usés -                                  Moisissures Bâtiment C     Lasurage des </a:t>
            </a:r>
            <a:r>
              <a:rPr lang="fr-FR" sz="1350" dirty="0" err="1">
                <a:latin typeface="Times New Roman" panose="02020603050405020304" pitchFamily="18" charset="0"/>
              </a:rPr>
              <a:t>facades</a:t>
            </a:r>
            <a:r>
              <a:rPr lang="fr-FR" sz="1350" dirty="0">
                <a:latin typeface="Times New Roman" panose="02020603050405020304" pitchFamily="18" charset="0"/>
              </a:rPr>
              <a:t> Valloire non réalisées suite 							augmentation – équilibrage du budget 2021</a:t>
            </a:r>
          </a:p>
        </p:txBody>
      </p:sp>
      <p:pic>
        <p:nvPicPr>
          <p:cNvPr id="4" name="Image 3">
            <a:extLst>
              <a:ext uri="{FF2B5EF4-FFF2-40B4-BE49-F238E27FC236}">
                <a16:creationId xmlns:a16="http://schemas.microsoft.com/office/drawing/2014/main" id="{B66FEEC3-6080-0F83-9829-1A5206529C61}"/>
              </a:ext>
            </a:extLst>
          </p:cNvPr>
          <p:cNvPicPr>
            <a:picLocks noChangeAspect="1"/>
          </p:cNvPicPr>
          <p:nvPr/>
        </p:nvPicPr>
        <p:blipFill>
          <a:blip r:embed="rId2"/>
          <a:stretch>
            <a:fillRect/>
          </a:stretch>
        </p:blipFill>
        <p:spPr>
          <a:xfrm rot="5400000">
            <a:off x="-51749" y="2120252"/>
            <a:ext cx="2818964" cy="2115240"/>
          </a:xfrm>
          <a:prstGeom prst="rect">
            <a:avLst/>
          </a:prstGeom>
        </p:spPr>
      </p:pic>
      <p:pic>
        <p:nvPicPr>
          <p:cNvPr id="5" name="Image 4">
            <a:extLst>
              <a:ext uri="{FF2B5EF4-FFF2-40B4-BE49-F238E27FC236}">
                <a16:creationId xmlns:a16="http://schemas.microsoft.com/office/drawing/2014/main" id="{663A1849-A7C0-70CE-3B6A-5D1E68172EEB}"/>
              </a:ext>
            </a:extLst>
          </p:cNvPr>
          <p:cNvPicPr>
            <a:picLocks noChangeAspect="1"/>
          </p:cNvPicPr>
          <p:nvPr/>
        </p:nvPicPr>
        <p:blipFill>
          <a:blip r:embed="rId3"/>
          <a:stretch>
            <a:fillRect/>
          </a:stretch>
        </p:blipFill>
        <p:spPr>
          <a:xfrm>
            <a:off x="3150571" y="1768389"/>
            <a:ext cx="2352131" cy="1832061"/>
          </a:xfrm>
          <a:prstGeom prst="rect">
            <a:avLst/>
          </a:prstGeom>
        </p:spPr>
      </p:pic>
      <p:pic>
        <p:nvPicPr>
          <p:cNvPr id="6" name="Image 5">
            <a:extLst>
              <a:ext uri="{FF2B5EF4-FFF2-40B4-BE49-F238E27FC236}">
                <a16:creationId xmlns:a16="http://schemas.microsoft.com/office/drawing/2014/main" id="{565D67FD-3452-95CB-01F0-A84ECDEABC51}"/>
              </a:ext>
            </a:extLst>
          </p:cNvPr>
          <p:cNvPicPr>
            <a:picLocks noChangeAspect="1"/>
          </p:cNvPicPr>
          <p:nvPr/>
        </p:nvPicPr>
        <p:blipFill>
          <a:blip r:embed="rId4"/>
          <a:stretch>
            <a:fillRect/>
          </a:stretch>
        </p:blipFill>
        <p:spPr>
          <a:xfrm>
            <a:off x="5630777" y="1768389"/>
            <a:ext cx="1853872" cy="1832061"/>
          </a:xfrm>
          <a:prstGeom prst="rect">
            <a:avLst/>
          </a:prstGeom>
        </p:spPr>
      </p:pic>
      <p:pic>
        <p:nvPicPr>
          <p:cNvPr id="7" name="Image 6">
            <a:extLst>
              <a:ext uri="{FF2B5EF4-FFF2-40B4-BE49-F238E27FC236}">
                <a16:creationId xmlns:a16="http://schemas.microsoft.com/office/drawing/2014/main" id="{205647C7-A8A0-5BE5-09CD-7921CA6DE7A3}"/>
              </a:ext>
            </a:extLst>
          </p:cNvPr>
          <p:cNvPicPr>
            <a:picLocks noChangeAspect="1"/>
          </p:cNvPicPr>
          <p:nvPr/>
        </p:nvPicPr>
        <p:blipFill>
          <a:blip r:embed="rId5"/>
          <a:stretch>
            <a:fillRect/>
          </a:stretch>
        </p:blipFill>
        <p:spPr>
          <a:xfrm>
            <a:off x="3150572" y="3762249"/>
            <a:ext cx="2647248" cy="1688573"/>
          </a:xfrm>
          <a:prstGeom prst="rect">
            <a:avLst/>
          </a:prstGeom>
        </p:spPr>
      </p:pic>
    </p:spTree>
    <p:extLst>
      <p:ext uri="{BB962C8B-B14F-4D97-AF65-F5344CB8AC3E}">
        <p14:creationId xmlns:p14="http://schemas.microsoft.com/office/powerpoint/2010/main" val="364770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51520" y="188640"/>
            <a:ext cx="3754760" cy="418058"/>
          </a:xfrm>
        </p:spPr>
        <p:txBody>
          <a:bodyPr>
            <a:noAutofit/>
          </a:bodyPr>
          <a:lstStyle/>
          <a:p>
            <a:pPr algn="l"/>
            <a:br>
              <a:rPr lang="fr-FR" sz="2400" cap="all" spc="-60" dirty="0">
                <a:solidFill>
                  <a:srgbClr val="D1282E"/>
                </a:solidFill>
                <a:latin typeface="Cambria"/>
              </a:rPr>
            </a:br>
            <a:br>
              <a:rPr lang="fr-FR" sz="2400" cap="all" spc="-60" dirty="0">
                <a:solidFill>
                  <a:srgbClr val="D1282E"/>
                </a:solidFill>
                <a:latin typeface="Cambria"/>
              </a:rPr>
            </a:br>
            <a:r>
              <a:rPr lang="fr-FR" sz="2400" cap="all" spc="-60" dirty="0">
                <a:solidFill>
                  <a:srgbClr val="D1282E"/>
                </a:solidFill>
                <a:latin typeface="Cambria"/>
              </a:rPr>
              <a:t>LES Chalets </a:t>
            </a:r>
            <a:r>
              <a:rPr lang="fr-FR" sz="2400" cap="all" spc="-60" dirty="0" err="1">
                <a:solidFill>
                  <a:srgbClr val="D1282E"/>
                </a:solidFill>
                <a:latin typeface="Cambria"/>
              </a:rPr>
              <a:t>valoria</a:t>
            </a:r>
            <a:r>
              <a:rPr lang="fr-FR" sz="2400" cap="all" spc="-60" dirty="0">
                <a:solidFill>
                  <a:srgbClr val="D1282E"/>
                </a:solidFill>
                <a:latin typeface="Cambria"/>
              </a:rPr>
              <a:t> </a:t>
            </a:r>
            <a:br>
              <a:rPr lang="fr-FR" sz="2400" cap="all" spc="-60" dirty="0">
                <a:solidFill>
                  <a:srgbClr val="D1282E"/>
                </a:solidFill>
                <a:latin typeface="Cambria"/>
              </a:rPr>
            </a:br>
            <a:br>
              <a:rPr lang="fr-FR" sz="2400" cap="all" spc="-60" dirty="0">
                <a:solidFill>
                  <a:srgbClr val="D1282E"/>
                </a:solidFill>
                <a:latin typeface="Cambria"/>
              </a:rPr>
            </a:br>
            <a:endParaRPr lang="fr-FR" sz="1800" dirty="0"/>
          </a:p>
        </p:txBody>
      </p:sp>
      <p:sp>
        <p:nvSpPr>
          <p:cNvPr id="6" name="Espace réservé du contenu 5"/>
          <p:cNvSpPr>
            <a:spLocks noGrp="1"/>
          </p:cNvSpPr>
          <p:nvPr>
            <p:ph idx="1"/>
          </p:nvPr>
        </p:nvSpPr>
        <p:spPr>
          <a:xfrm>
            <a:off x="323528" y="620688"/>
            <a:ext cx="2448272" cy="360040"/>
          </a:xfrm>
        </p:spPr>
        <p:txBody>
          <a:bodyPr>
            <a:normAutofit/>
          </a:bodyPr>
          <a:lstStyle/>
          <a:p>
            <a:pPr marL="0" indent="0" algn="ctr">
              <a:buNone/>
            </a:pPr>
            <a:r>
              <a:rPr lang="fr-FR" sz="1400" dirty="0">
                <a:effectLst>
                  <a:outerShdw blurRad="38100" dist="38100" dir="2700000" algn="tl">
                    <a:srgbClr val="000000">
                      <a:alpha val="43137"/>
                    </a:srgbClr>
                  </a:outerShdw>
                </a:effectLst>
              </a:rPr>
              <a:t>COMPTES DE l’ASSOCATION</a:t>
            </a:r>
          </a:p>
          <a:p>
            <a:pPr marL="0" indent="0">
              <a:buNone/>
            </a:pPr>
            <a:endParaRPr lang="fr-FR" sz="1400" dirty="0"/>
          </a:p>
          <a:p>
            <a:pPr marL="0" indent="0">
              <a:buNone/>
            </a:pPr>
            <a:endParaRPr lang="fr-FR" sz="1400" dirty="0"/>
          </a:p>
        </p:txBody>
      </p:sp>
      <p:pic>
        <p:nvPicPr>
          <p:cNvPr id="7" name="Imag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202036"/>
            <a:ext cx="1355704" cy="706684"/>
          </a:xfrm>
          <a:prstGeom prst="rect">
            <a:avLst/>
          </a:prstGeom>
          <a:noFill/>
          <a:ln>
            <a:noFill/>
          </a:ln>
        </p:spPr>
      </p:pic>
      <p:pic>
        <p:nvPicPr>
          <p:cNvPr id="3" name="Image 2" descr="Une image contenant texte, capture d’écran, diagramme, logiciel&#10;&#10;Description générée automatiquement">
            <a:extLst>
              <a:ext uri="{FF2B5EF4-FFF2-40B4-BE49-F238E27FC236}">
                <a16:creationId xmlns:a16="http://schemas.microsoft.com/office/drawing/2014/main" id="{1ED5221A-2D6B-C9C0-7D6F-AD97B2F0D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4718"/>
            <a:ext cx="9144000" cy="6322714"/>
          </a:xfrm>
          <a:prstGeom prst="rect">
            <a:avLst/>
          </a:prstGeom>
        </p:spPr>
      </p:pic>
    </p:spTree>
    <p:extLst>
      <p:ext uri="{BB962C8B-B14F-4D97-AF65-F5344CB8AC3E}">
        <p14:creationId xmlns:p14="http://schemas.microsoft.com/office/powerpoint/2010/main" val="2431764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51520" y="188640"/>
            <a:ext cx="3754760" cy="418058"/>
          </a:xfrm>
        </p:spPr>
        <p:txBody>
          <a:bodyPr>
            <a:noAutofit/>
          </a:bodyPr>
          <a:lstStyle/>
          <a:p>
            <a:pPr algn="l"/>
            <a:r>
              <a:rPr lang="fr-FR" sz="2400" cap="all" spc="-60" dirty="0">
                <a:solidFill>
                  <a:srgbClr val="D1282E"/>
                </a:solidFill>
                <a:latin typeface="Cambria"/>
              </a:rPr>
              <a:t>LES Chalets </a:t>
            </a:r>
            <a:r>
              <a:rPr lang="fr-FR" sz="2400" cap="all" spc="-60" dirty="0" err="1">
                <a:solidFill>
                  <a:srgbClr val="D1282E"/>
                </a:solidFill>
                <a:latin typeface="Cambria"/>
              </a:rPr>
              <a:t>valoria</a:t>
            </a:r>
            <a:r>
              <a:rPr lang="fr-FR" sz="2400" cap="all" spc="-60" dirty="0">
                <a:solidFill>
                  <a:srgbClr val="D1282E"/>
                </a:solidFill>
                <a:latin typeface="Cambria"/>
              </a:rPr>
              <a:t> </a:t>
            </a:r>
            <a:endParaRPr lang="fr-FR" sz="2400" dirty="0"/>
          </a:p>
        </p:txBody>
      </p:sp>
      <p:sp>
        <p:nvSpPr>
          <p:cNvPr id="6" name="Espace réservé du contenu 5"/>
          <p:cNvSpPr>
            <a:spLocks noGrp="1"/>
          </p:cNvSpPr>
          <p:nvPr>
            <p:ph idx="1"/>
          </p:nvPr>
        </p:nvSpPr>
        <p:spPr>
          <a:xfrm>
            <a:off x="457200" y="764704"/>
            <a:ext cx="8229600" cy="5361459"/>
          </a:xfrm>
        </p:spPr>
        <p:txBody>
          <a:bodyPr>
            <a:normAutofit lnSpcReduction="10000"/>
          </a:bodyPr>
          <a:lstStyle/>
          <a:p>
            <a:pPr marL="0" indent="0">
              <a:buNone/>
            </a:pPr>
            <a:r>
              <a:rPr lang="fr-FR" sz="2400" dirty="0"/>
              <a:t>RENOUVELLEMENT DES BAUX GOELIA</a:t>
            </a:r>
          </a:p>
          <a:p>
            <a:pPr marL="0" indent="0">
              <a:buNone/>
            </a:pPr>
            <a:endParaRPr lang="fr-FR" sz="2400" dirty="0"/>
          </a:p>
          <a:p>
            <a:pPr>
              <a:buFont typeface="Wingdings" panose="05000000000000000000" pitchFamily="2" charset="2"/>
              <a:buChar char="Ø"/>
            </a:pPr>
            <a:r>
              <a:rPr lang="fr-FR" sz="2400" dirty="0"/>
              <a:t>47 Baux signés</a:t>
            </a:r>
          </a:p>
          <a:p>
            <a:pPr>
              <a:buFont typeface="Wingdings" panose="05000000000000000000" pitchFamily="2" charset="2"/>
              <a:buChar char="Ø"/>
            </a:pPr>
            <a:r>
              <a:rPr lang="fr-FR" sz="2400" dirty="0"/>
              <a:t>1 logement appartenant à </a:t>
            </a:r>
            <a:r>
              <a:rPr lang="fr-FR" sz="2400" dirty="0" err="1"/>
              <a:t>Goelia</a:t>
            </a:r>
            <a:endParaRPr lang="fr-FR" sz="2400" dirty="0"/>
          </a:p>
          <a:p>
            <a:pPr>
              <a:buFont typeface="Wingdings" panose="05000000000000000000" pitchFamily="2" charset="2"/>
              <a:buChar char="Ø"/>
            </a:pPr>
            <a:r>
              <a:rPr lang="fr-FR" sz="2400" dirty="0"/>
              <a:t>3 Renouvellements par tacite reconduction : les propriétaires n’ayant pas répondu dans les délais</a:t>
            </a:r>
          </a:p>
          <a:p>
            <a:pPr>
              <a:buFont typeface="Wingdings" panose="05000000000000000000" pitchFamily="2" charset="2"/>
              <a:buChar char="Ø"/>
            </a:pPr>
            <a:r>
              <a:rPr lang="fr-FR" sz="2400" dirty="0"/>
              <a:t>4 appartements en négociation</a:t>
            </a:r>
          </a:p>
          <a:p>
            <a:pPr marL="0" indent="0">
              <a:buNone/>
            </a:pPr>
            <a:endParaRPr lang="fr-FR" sz="2400" dirty="0"/>
          </a:p>
          <a:p>
            <a:pPr marL="0" indent="0">
              <a:buNone/>
            </a:pPr>
            <a:r>
              <a:rPr lang="fr-FR" sz="2400" dirty="0"/>
              <a:t>Possibilité de signer une convention d’occupation avec </a:t>
            </a:r>
            <a:r>
              <a:rPr lang="fr-FR" sz="2400" dirty="0" err="1"/>
              <a:t>Goelia</a:t>
            </a:r>
            <a:r>
              <a:rPr lang="fr-FR" sz="2400" dirty="0"/>
              <a:t> pour ceux n’étant pas bailleurs : à traiter directement avec eux.</a:t>
            </a:r>
          </a:p>
          <a:p>
            <a:pPr marL="0" indent="0">
              <a:buNone/>
            </a:pPr>
            <a:endParaRPr lang="fr-FR" sz="2400" dirty="0"/>
          </a:p>
          <a:p>
            <a:pPr marL="0" indent="0">
              <a:buNone/>
            </a:pPr>
            <a:r>
              <a:rPr lang="fr-FR" sz="2400" dirty="0" err="1"/>
              <a:t>Goelia</a:t>
            </a:r>
            <a:r>
              <a:rPr lang="fr-FR" sz="2400" dirty="0"/>
              <a:t> est ouvert à toute discussion concernant les modalités de renouvellement du bail.</a:t>
            </a:r>
          </a:p>
        </p:txBody>
      </p:sp>
      <p:pic>
        <p:nvPicPr>
          <p:cNvPr id="7" name="Imag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202036"/>
            <a:ext cx="1355704" cy="706684"/>
          </a:xfrm>
          <a:prstGeom prst="rect">
            <a:avLst/>
          </a:prstGeom>
          <a:noFill/>
          <a:ln>
            <a:noFill/>
          </a:ln>
        </p:spPr>
      </p:pic>
    </p:spTree>
    <p:extLst>
      <p:ext uri="{BB962C8B-B14F-4D97-AF65-F5344CB8AC3E}">
        <p14:creationId xmlns:p14="http://schemas.microsoft.com/office/powerpoint/2010/main" val="3808478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itre 3_0"/>
          <p:cNvSpPr txBox="1"/>
          <p:nvPr/>
        </p:nvSpPr>
        <p:spPr>
          <a:xfrm>
            <a:off x="457200" y="116640"/>
            <a:ext cx="4330440" cy="719640"/>
          </a:xfrm>
          <a:prstGeom prst="rect">
            <a:avLst/>
          </a:prstGeom>
          <a:noFill/>
          <a:ln w="0">
            <a:noFill/>
          </a:ln>
        </p:spPr>
        <p:txBody>
          <a:bodyPr anchor="ctr">
            <a:noAutofit/>
          </a:bodyPr>
          <a:lstStyle/>
          <a:p>
            <a:pPr>
              <a:lnSpc>
                <a:spcPct val="100000"/>
              </a:lnSpc>
            </a:pPr>
            <a:r>
              <a:rPr lang="fr-FR" sz="3200" b="0" strike="noStrike" cap="all" spc="-60">
                <a:solidFill>
                  <a:srgbClr val="D1282E"/>
                </a:solidFill>
                <a:latin typeface="Cambria"/>
              </a:rPr>
              <a:t>LES Chalets valoria</a:t>
            </a:r>
            <a:endParaRPr lang="fr-FR" sz="3200" b="0" strike="noStrike" spc="-1">
              <a:solidFill>
                <a:srgbClr val="000000"/>
              </a:solidFill>
              <a:latin typeface="Calibri"/>
            </a:endParaRPr>
          </a:p>
        </p:txBody>
      </p:sp>
      <p:sp>
        <p:nvSpPr>
          <p:cNvPr id="92" name="Rectangle 4_0"/>
          <p:cNvSpPr/>
          <p:nvPr/>
        </p:nvSpPr>
        <p:spPr>
          <a:xfrm>
            <a:off x="0" y="836640"/>
            <a:ext cx="6166440" cy="228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800" b="1" strike="noStrike" spc="-1">
                <a:solidFill>
                  <a:srgbClr val="000000"/>
                </a:solidFill>
                <a:latin typeface="Calibri"/>
              </a:rPr>
              <a:t>COMPTES ANALYTIQUES D’EXPLOITATION GOELIA 2021/2022</a:t>
            </a:r>
            <a:endParaRPr lang="fr-FR" sz="1800" b="0" strike="noStrike" spc="-1">
              <a:latin typeface="Arial"/>
            </a:endParaRPr>
          </a:p>
          <a:p>
            <a:pPr algn="ctr">
              <a:lnSpc>
                <a:spcPct val="100000"/>
              </a:lnSpc>
            </a:pPr>
            <a:r>
              <a:rPr lang="fr-FR" sz="1800" b="1" strike="noStrike" spc="-1">
                <a:solidFill>
                  <a:srgbClr val="000000"/>
                </a:solidFill>
                <a:latin typeface="Calibri"/>
              </a:rPr>
              <a:t>Partie 1</a:t>
            </a: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p:txBody>
      </p:sp>
      <p:pic>
        <p:nvPicPr>
          <p:cNvPr id="93" name="Image 6_0"/>
          <p:cNvPicPr/>
          <p:nvPr/>
        </p:nvPicPr>
        <p:blipFill>
          <a:blip r:embed="rId2"/>
          <a:stretch/>
        </p:blipFill>
        <p:spPr>
          <a:xfrm>
            <a:off x="6732360" y="201960"/>
            <a:ext cx="1715400" cy="994320"/>
          </a:xfrm>
          <a:prstGeom prst="rect">
            <a:avLst/>
          </a:prstGeom>
          <a:ln w="0">
            <a:noFill/>
          </a:ln>
        </p:spPr>
      </p:pic>
      <p:pic>
        <p:nvPicPr>
          <p:cNvPr id="94" name="Image 93"/>
          <p:cNvPicPr/>
          <p:nvPr/>
        </p:nvPicPr>
        <p:blipFill>
          <a:blip r:embed="rId3"/>
          <a:stretch/>
        </p:blipFill>
        <p:spPr>
          <a:xfrm>
            <a:off x="110880" y="1440000"/>
            <a:ext cx="8889120" cy="4860000"/>
          </a:xfrm>
          <a:prstGeom prst="rect">
            <a:avLst/>
          </a:prstGeom>
          <a:ln w="0">
            <a:noFill/>
          </a:ln>
        </p:spPr>
      </p:pic>
      <p:sp>
        <p:nvSpPr>
          <p:cNvPr id="95" name="ZoneTexte 94"/>
          <p:cNvSpPr txBox="1"/>
          <p:nvPr/>
        </p:nvSpPr>
        <p:spPr>
          <a:xfrm>
            <a:off x="360000" y="6255720"/>
            <a:ext cx="8100000" cy="858240"/>
          </a:xfrm>
          <a:prstGeom prst="rect">
            <a:avLst/>
          </a:prstGeom>
          <a:noFill/>
          <a:ln w="0">
            <a:noFill/>
          </a:ln>
        </p:spPr>
        <p:txBody>
          <a:bodyPr lIns="90000" tIns="45000" rIns="90000" bIns="45000">
            <a:noAutofit/>
          </a:bodyPr>
          <a:lstStyle/>
          <a:p>
            <a:r>
              <a:rPr lang="fr-FR" sz="1500" b="0" i="1" strike="noStrike" spc="-1">
                <a:latin typeface="Arial"/>
              </a:rPr>
              <a:t>Après une saison 2020/2021 difficile, très bonne année 2022, avec un CA supérieur à ceux réalisés lors des années avant COVID.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itre 3"/>
          <p:cNvSpPr txBox="1"/>
          <p:nvPr/>
        </p:nvSpPr>
        <p:spPr>
          <a:xfrm>
            <a:off x="457200" y="116640"/>
            <a:ext cx="4330440" cy="719640"/>
          </a:xfrm>
          <a:prstGeom prst="rect">
            <a:avLst/>
          </a:prstGeom>
          <a:noFill/>
          <a:ln w="0">
            <a:noFill/>
          </a:ln>
        </p:spPr>
        <p:txBody>
          <a:bodyPr anchor="ctr">
            <a:noAutofit/>
          </a:bodyPr>
          <a:lstStyle/>
          <a:p>
            <a:pPr>
              <a:lnSpc>
                <a:spcPct val="100000"/>
              </a:lnSpc>
            </a:pPr>
            <a:r>
              <a:rPr lang="fr-FR" sz="3200" b="0" strike="noStrike" cap="all" spc="-60">
                <a:solidFill>
                  <a:srgbClr val="D1282E"/>
                </a:solidFill>
                <a:latin typeface="Cambria"/>
              </a:rPr>
              <a:t>LES Chalets valoria</a:t>
            </a:r>
            <a:endParaRPr lang="fr-FR" sz="3200" b="0" strike="noStrike" spc="-1">
              <a:solidFill>
                <a:srgbClr val="000000"/>
              </a:solidFill>
              <a:latin typeface="Calibri"/>
            </a:endParaRPr>
          </a:p>
        </p:txBody>
      </p:sp>
      <p:sp>
        <p:nvSpPr>
          <p:cNvPr id="97" name="Rectangle 4"/>
          <p:cNvSpPr/>
          <p:nvPr/>
        </p:nvSpPr>
        <p:spPr>
          <a:xfrm rot="21583800">
            <a:off x="5040" y="820800"/>
            <a:ext cx="6660000" cy="228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800" b="1" strike="noStrike" spc="-1" dirty="0">
                <a:solidFill>
                  <a:srgbClr val="000000"/>
                </a:solidFill>
                <a:latin typeface="Calibri"/>
              </a:rPr>
              <a:t>COMPTES ANALYTIQUES D’EXPLOITATION GOELIA 2021/2022 (2)</a:t>
            </a:r>
            <a:endParaRPr lang="fr-FR" sz="1800" b="0" strike="noStrike" spc="-1" dirty="0">
              <a:latin typeface="Arial"/>
            </a:endParaRPr>
          </a:p>
          <a:p>
            <a:pPr algn="ctr">
              <a:lnSpc>
                <a:spcPct val="100000"/>
              </a:lnSpc>
            </a:pPr>
            <a:endParaRPr lang="fr-FR" sz="1800" b="0" strike="noStrike" spc="-1" dirty="0">
              <a:latin typeface="Arial"/>
            </a:endParaRPr>
          </a:p>
          <a:p>
            <a:pPr algn="ctr">
              <a:lnSpc>
                <a:spcPct val="100000"/>
              </a:lnSpc>
            </a:pPr>
            <a:endParaRPr lang="fr-FR" sz="1800" b="0" strike="noStrike" spc="-1" dirty="0">
              <a:latin typeface="Arial"/>
            </a:endParaRPr>
          </a:p>
          <a:p>
            <a:pPr algn="ctr">
              <a:lnSpc>
                <a:spcPct val="100000"/>
              </a:lnSpc>
            </a:pPr>
            <a:endParaRPr lang="fr-FR" sz="1800" b="0" strike="noStrike" spc="-1" dirty="0">
              <a:latin typeface="Arial"/>
            </a:endParaRPr>
          </a:p>
          <a:p>
            <a:pPr algn="ctr">
              <a:lnSpc>
                <a:spcPct val="100000"/>
              </a:lnSpc>
            </a:pPr>
            <a:endParaRPr lang="fr-FR" sz="1800" b="0" strike="noStrike" spc="-1" dirty="0">
              <a:latin typeface="Arial"/>
            </a:endParaRPr>
          </a:p>
          <a:p>
            <a:pPr algn="ctr">
              <a:lnSpc>
                <a:spcPct val="100000"/>
              </a:lnSpc>
            </a:pPr>
            <a:endParaRPr lang="fr-FR" sz="1800" b="0" strike="noStrike" spc="-1" dirty="0">
              <a:latin typeface="Arial"/>
            </a:endParaRPr>
          </a:p>
          <a:p>
            <a:pPr algn="ctr">
              <a:lnSpc>
                <a:spcPct val="100000"/>
              </a:lnSpc>
            </a:pPr>
            <a:endParaRPr lang="fr-FR" sz="1800" b="0" strike="noStrike" spc="-1" dirty="0">
              <a:latin typeface="Arial"/>
            </a:endParaRPr>
          </a:p>
          <a:p>
            <a:pPr algn="ctr">
              <a:lnSpc>
                <a:spcPct val="100000"/>
              </a:lnSpc>
            </a:pPr>
            <a:endParaRPr lang="fr-FR" sz="1800" b="0" strike="noStrike" spc="-1" dirty="0">
              <a:latin typeface="Arial"/>
            </a:endParaRPr>
          </a:p>
        </p:txBody>
      </p:sp>
      <p:pic>
        <p:nvPicPr>
          <p:cNvPr id="98" name="Image 6"/>
          <p:cNvPicPr/>
          <p:nvPr/>
        </p:nvPicPr>
        <p:blipFill>
          <a:blip r:embed="rId2"/>
          <a:stretch/>
        </p:blipFill>
        <p:spPr>
          <a:xfrm>
            <a:off x="6732360" y="201960"/>
            <a:ext cx="1715400" cy="994320"/>
          </a:xfrm>
          <a:prstGeom prst="rect">
            <a:avLst/>
          </a:prstGeom>
          <a:ln w="0">
            <a:noFill/>
          </a:ln>
        </p:spPr>
      </p:pic>
      <p:pic>
        <p:nvPicPr>
          <p:cNvPr id="99" name="Image 98"/>
          <p:cNvPicPr/>
          <p:nvPr/>
        </p:nvPicPr>
        <p:blipFill>
          <a:blip r:embed="rId3"/>
          <a:stretch/>
        </p:blipFill>
        <p:spPr>
          <a:xfrm>
            <a:off x="900000" y="1260000"/>
            <a:ext cx="5580000" cy="5541480"/>
          </a:xfrm>
          <a:prstGeom prst="rect">
            <a:avLst/>
          </a:prstGeom>
          <a:ln w="0">
            <a:noFill/>
          </a:ln>
        </p:spPr>
      </p:pic>
      <p:sp>
        <p:nvSpPr>
          <p:cNvPr id="100" name="ZoneTexte 99"/>
          <p:cNvSpPr txBox="1"/>
          <p:nvPr/>
        </p:nvSpPr>
        <p:spPr>
          <a:xfrm>
            <a:off x="6018840" y="1440000"/>
            <a:ext cx="2774520" cy="858240"/>
          </a:xfrm>
          <a:prstGeom prst="rect">
            <a:avLst/>
          </a:prstGeom>
          <a:noFill/>
          <a:ln w="0">
            <a:noFill/>
          </a:ln>
        </p:spPr>
        <p:txBody>
          <a:bodyPr lIns="90000" tIns="45000" rIns="90000" bIns="45000">
            <a:noAutofit/>
          </a:bodyPr>
          <a:lstStyle/>
          <a:p>
            <a:r>
              <a:rPr lang="fr-FR" sz="1200" b="0" i="1" strike="noStrike" spc="-1">
                <a:latin typeface="Arial"/>
              </a:rPr>
              <a:t>A noter, le montant des postes fluides </a:t>
            </a:r>
            <a:endParaRPr lang="fr-FR" sz="1200" b="0" strike="noStrike" spc="-1">
              <a:latin typeface="Arial"/>
            </a:endParaRPr>
          </a:p>
          <a:p>
            <a:r>
              <a:rPr lang="fr-FR" sz="1200" b="0" i="1" strike="noStrike" spc="-1">
                <a:latin typeface="Arial"/>
              </a:rPr>
              <a:t>est appelé à progresser sensiblement </a:t>
            </a:r>
            <a:endParaRPr lang="fr-FR" sz="1200" b="0" strike="noStrike" spc="-1">
              <a:latin typeface="Arial"/>
            </a:endParaRPr>
          </a:p>
          <a:p>
            <a:r>
              <a:rPr lang="fr-FR" sz="1200" b="0" i="1" strike="noStrike" spc="-1">
                <a:latin typeface="Arial"/>
              </a:rPr>
              <a:t>en 2023. </a:t>
            </a:r>
            <a:endParaRPr lang="fr-FR" sz="1200" b="0" strike="noStrike" spc="-1">
              <a:latin typeface="Arial"/>
            </a:endParaRPr>
          </a:p>
          <a:p>
            <a:endParaRPr lang="fr-FR" sz="1200" b="0" strike="noStrike" spc="-1">
              <a:latin typeface="Arial"/>
            </a:endParaRPr>
          </a:p>
        </p:txBody>
      </p:sp>
      <p:sp>
        <p:nvSpPr>
          <p:cNvPr id="101" name="ZoneTexte 100"/>
          <p:cNvSpPr txBox="1"/>
          <p:nvPr/>
        </p:nvSpPr>
        <p:spPr>
          <a:xfrm>
            <a:off x="5940000" y="2250720"/>
            <a:ext cx="2981160" cy="602280"/>
          </a:xfrm>
          <a:prstGeom prst="rect">
            <a:avLst/>
          </a:prstGeom>
          <a:noFill/>
          <a:ln w="0">
            <a:noFill/>
          </a:ln>
        </p:spPr>
        <p:txBody>
          <a:bodyPr lIns="90000" tIns="45000" rIns="90000" bIns="45000">
            <a:noAutofit/>
          </a:bodyPr>
          <a:lstStyle/>
          <a:p>
            <a:r>
              <a:rPr lang="fr-FR" sz="1200" b="0" i="1" strike="noStrike" spc="-1">
                <a:latin typeface="Arial"/>
              </a:rPr>
              <a:t>Hausse sensible des charges blanchisserie liée à la hausse des tarifs d’électricité</a:t>
            </a:r>
          </a:p>
        </p:txBody>
      </p:sp>
      <p:sp>
        <p:nvSpPr>
          <p:cNvPr id="102" name="ZoneTexte 101"/>
          <p:cNvSpPr txBox="1"/>
          <p:nvPr/>
        </p:nvSpPr>
        <p:spPr>
          <a:xfrm>
            <a:off x="5966280" y="4346640"/>
            <a:ext cx="2497320" cy="431640"/>
          </a:xfrm>
          <a:prstGeom prst="rect">
            <a:avLst/>
          </a:prstGeom>
          <a:noFill/>
          <a:ln w="0">
            <a:noFill/>
          </a:ln>
        </p:spPr>
        <p:txBody>
          <a:bodyPr lIns="90000" tIns="45000" rIns="90000" bIns="45000">
            <a:noAutofit/>
          </a:bodyPr>
          <a:lstStyle/>
          <a:p>
            <a:r>
              <a:rPr lang="fr-FR" sz="1200" b="0" i="1" strike="noStrike" spc="-1">
                <a:latin typeface="Arial"/>
              </a:rPr>
              <a:t>Le taux des frais remontés au </a:t>
            </a:r>
          </a:p>
          <a:p>
            <a:r>
              <a:rPr lang="fr-FR" sz="1200" b="0" i="1" strike="noStrike" spc="-1">
                <a:latin typeface="Arial"/>
              </a:rPr>
              <a:t>Groupe est de 15 % du CA réalisé</a:t>
            </a:r>
          </a:p>
        </p:txBody>
      </p:sp>
      <p:sp>
        <p:nvSpPr>
          <p:cNvPr id="103" name="ZoneTexte 102"/>
          <p:cNvSpPr txBox="1"/>
          <p:nvPr/>
        </p:nvSpPr>
        <p:spPr>
          <a:xfrm>
            <a:off x="6300000" y="5829120"/>
            <a:ext cx="2707560" cy="1028880"/>
          </a:xfrm>
          <a:prstGeom prst="rect">
            <a:avLst/>
          </a:prstGeom>
          <a:noFill/>
          <a:ln w="0">
            <a:noFill/>
          </a:ln>
        </p:spPr>
        <p:txBody>
          <a:bodyPr lIns="90000" tIns="45000" rIns="90000" bIns="45000">
            <a:noAutofit/>
          </a:bodyPr>
          <a:lstStyle/>
          <a:p>
            <a:r>
              <a:rPr lang="fr-FR" sz="1200" b="0" i="1" strike="noStrike" spc="-1">
                <a:latin typeface="Arial"/>
              </a:rPr>
              <a:t>Le CA a progressé de 145 %, les </a:t>
            </a:r>
            <a:endParaRPr lang="fr-FR" sz="1200" b="0" strike="noStrike" spc="-1">
              <a:latin typeface="Arial"/>
            </a:endParaRPr>
          </a:p>
          <a:p>
            <a:r>
              <a:rPr lang="fr-FR" sz="1200" b="0" i="1" strike="noStrike" spc="-1">
                <a:latin typeface="Arial"/>
              </a:rPr>
              <a:t>charges de 50 %, les loyers de 55 % </a:t>
            </a:r>
            <a:endParaRPr lang="fr-FR" sz="1200" b="0" strike="noStrike" spc="-1">
              <a:latin typeface="Arial"/>
            </a:endParaRPr>
          </a:p>
          <a:p>
            <a:r>
              <a:rPr lang="fr-FR" sz="1200" b="0" i="1" strike="noStrike" spc="-1">
                <a:latin typeface="Arial"/>
              </a:rPr>
              <a:t>permettant de dégager un excellent </a:t>
            </a:r>
            <a:endParaRPr lang="fr-FR" sz="1200" b="0" strike="noStrike" spc="-1">
              <a:latin typeface="Arial"/>
            </a:endParaRPr>
          </a:p>
          <a:p>
            <a:r>
              <a:rPr lang="fr-FR" sz="1200" b="0" i="1" strike="noStrike" spc="-1">
                <a:latin typeface="Arial"/>
              </a:rPr>
              <a:t>résultat d’exploitation </a:t>
            </a:r>
            <a:endParaRPr lang="fr-FR" sz="1200" b="0" strike="noStrike" spc="-1">
              <a:latin typeface="Arial"/>
            </a:endParaRPr>
          </a:p>
          <a:p>
            <a:endParaRPr lang="fr-FR" sz="1200" b="0" strike="noStrike" spc="-1">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re 3"/>
          <p:cNvSpPr txBox="1"/>
          <p:nvPr/>
        </p:nvSpPr>
        <p:spPr>
          <a:xfrm>
            <a:off x="457200" y="116640"/>
            <a:ext cx="4330440" cy="719640"/>
          </a:xfrm>
          <a:prstGeom prst="rect">
            <a:avLst/>
          </a:prstGeom>
          <a:noFill/>
          <a:ln w="0">
            <a:noFill/>
          </a:ln>
        </p:spPr>
        <p:txBody>
          <a:bodyPr anchor="ctr">
            <a:noAutofit/>
          </a:bodyPr>
          <a:lstStyle/>
          <a:p>
            <a:pPr>
              <a:lnSpc>
                <a:spcPct val="100000"/>
              </a:lnSpc>
            </a:pPr>
            <a:r>
              <a:rPr lang="fr-FR" sz="3200" b="0" strike="noStrike" cap="all" spc="-60" dirty="0">
                <a:solidFill>
                  <a:srgbClr val="D1282E"/>
                </a:solidFill>
                <a:latin typeface="Cambria"/>
              </a:rPr>
              <a:t>LES Chalets </a:t>
            </a:r>
            <a:r>
              <a:rPr lang="fr-FR" sz="3200" b="0" strike="noStrike" cap="all" spc="-60" dirty="0" err="1">
                <a:solidFill>
                  <a:srgbClr val="D1282E"/>
                </a:solidFill>
                <a:latin typeface="Cambria"/>
              </a:rPr>
              <a:t>valoria</a:t>
            </a:r>
            <a:endParaRPr lang="fr-FR" sz="3200" b="0" strike="noStrike" spc="-1" dirty="0">
              <a:solidFill>
                <a:srgbClr val="000000"/>
              </a:solidFill>
              <a:latin typeface="Calibri"/>
            </a:endParaRPr>
          </a:p>
        </p:txBody>
      </p:sp>
      <p:sp>
        <p:nvSpPr>
          <p:cNvPr id="105" name="Rectangle 4"/>
          <p:cNvSpPr/>
          <p:nvPr/>
        </p:nvSpPr>
        <p:spPr>
          <a:xfrm>
            <a:off x="0" y="836640"/>
            <a:ext cx="8748000" cy="1187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1" strike="noStrike" spc="-1">
                <a:solidFill>
                  <a:srgbClr val="000000"/>
                </a:solidFill>
                <a:latin typeface="Calibri"/>
                <a:ea typeface="DejaVu Sans"/>
              </a:rPr>
              <a:t>COMPTES ANALYTIQUES D’EXPLOITATION GOELIA 2020/2021 (3)</a:t>
            </a: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p:txBody>
      </p:sp>
      <p:pic>
        <p:nvPicPr>
          <p:cNvPr id="106" name="Image 6"/>
          <p:cNvPicPr/>
          <p:nvPr/>
        </p:nvPicPr>
        <p:blipFill>
          <a:blip r:embed="rId2"/>
          <a:stretch/>
        </p:blipFill>
        <p:spPr>
          <a:xfrm>
            <a:off x="6732360" y="201960"/>
            <a:ext cx="1715400" cy="994320"/>
          </a:xfrm>
          <a:prstGeom prst="rect">
            <a:avLst/>
          </a:prstGeom>
          <a:ln w="0">
            <a:noFill/>
          </a:ln>
        </p:spPr>
      </p:pic>
      <p:pic>
        <p:nvPicPr>
          <p:cNvPr id="107" name="Image 106"/>
          <p:cNvPicPr/>
          <p:nvPr/>
        </p:nvPicPr>
        <p:blipFill>
          <a:blip r:embed="rId3"/>
          <a:stretch/>
        </p:blipFill>
        <p:spPr>
          <a:xfrm rot="3000">
            <a:off x="361440" y="1443240"/>
            <a:ext cx="8140320" cy="4177800"/>
          </a:xfrm>
          <a:prstGeom prst="rect">
            <a:avLst/>
          </a:prstGeom>
          <a:ln w="0">
            <a:noFill/>
          </a:ln>
        </p:spPr>
      </p:pic>
      <p:sp>
        <p:nvSpPr>
          <p:cNvPr id="108" name="ZoneTexte 107"/>
          <p:cNvSpPr txBox="1"/>
          <p:nvPr/>
        </p:nvSpPr>
        <p:spPr>
          <a:xfrm>
            <a:off x="1260000" y="5760000"/>
            <a:ext cx="7020000" cy="767520"/>
          </a:xfrm>
          <a:prstGeom prst="rect">
            <a:avLst/>
          </a:prstGeom>
          <a:noFill/>
          <a:ln w="0">
            <a:noFill/>
          </a:ln>
        </p:spPr>
        <p:txBody>
          <a:bodyPr lIns="90000" tIns="45000" rIns="90000" bIns="45000">
            <a:noAutofit/>
          </a:bodyPr>
          <a:lstStyle/>
          <a:p>
            <a:r>
              <a:rPr lang="fr-FR" sz="1600" b="0" i="1" strike="noStrike" spc="-1" dirty="0">
                <a:latin typeface="Arial"/>
              </a:rPr>
              <a:t>Année, après année, la Résidence continue d’enregistrer des taux d’occupation excellents, hiver comme été, avec une tendance à la progression pour ceux de l’été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199" y="116632"/>
            <a:ext cx="4330825" cy="720080"/>
          </a:xfrm>
        </p:spPr>
        <p:txBody>
          <a:bodyPr/>
          <a:lstStyle/>
          <a:p>
            <a:pPr algn="l"/>
            <a:r>
              <a:rPr lang="fr-FR" sz="3200" cap="all" spc="-60" dirty="0">
                <a:solidFill>
                  <a:srgbClr val="D1282E"/>
                </a:solidFill>
                <a:latin typeface="Cambria"/>
              </a:rPr>
              <a:t>LES Chalets </a:t>
            </a:r>
            <a:r>
              <a:rPr lang="fr-FR" sz="3200" cap="all" spc="-60" dirty="0" err="1">
                <a:solidFill>
                  <a:srgbClr val="D1282E"/>
                </a:solidFill>
                <a:latin typeface="Cambria"/>
              </a:rPr>
              <a:t>valoria</a:t>
            </a:r>
            <a:endParaRPr lang="fr-FR" dirty="0"/>
          </a:p>
        </p:txBody>
      </p:sp>
      <p:sp>
        <p:nvSpPr>
          <p:cNvPr id="5" name="Rectangle 4"/>
          <p:cNvSpPr/>
          <p:nvPr/>
        </p:nvSpPr>
        <p:spPr>
          <a:xfrm>
            <a:off x="0" y="836713"/>
            <a:ext cx="8748464" cy="861774"/>
          </a:xfrm>
          <a:prstGeom prst="rect">
            <a:avLst/>
          </a:prstGeom>
        </p:spPr>
        <p:txBody>
          <a:bodyPr wrap="square">
            <a:spAutoFit/>
          </a:bodyPr>
          <a:lstStyle/>
          <a:p>
            <a:pPr algn="ctr">
              <a:lnSpc>
                <a:spcPct val="100000"/>
              </a:lnSpc>
            </a:pPr>
            <a:r>
              <a:rPr lang="fr-FR" sz="1800" b="1" strike="noStrike" spc="-1" dirty="0">
                <a:solidFill>
                  <a:srgbClr val="000000"/>
                </a:solidFill>
                <a:latin typeface="Calibri"/>
                <a:ea typeface="DejaVu Sans"/>
              </a:rPr>
              <a:t>INDICATEURS D’EXPLOITATION</a:t>
            </a:r>
            <a:endParaRPr lang="fr-FR" b="0" strike="noStrike" spc="-1" dirty="0">
              <a:latin typeface="Arial"/>
            </a:endParaRPr>
          </a:p>
          <a:p>
            <a:pPr algn="ctr">
              <a:lnSpc>
                <a:spcPct val="100000"/>
              </a:lnSpc>
            </a:pPr>
            <a:endParaRPr lang="fr-FR" sz="1800" b="0" strike="noStrike" spc="-1" dirty="0">
              <a:latin typeface="Arial"/>
            </a:endParaRPr>
          </a:p>
          <a:p>
            <a:pPr algn="ctr"/>
            <a:r>
              <a:rPr lang="fr-FR" sz="1400" b="0" strike="noStrike" spc="-1" dirty="0">
                <a:solidFill>
                  <a:srgbClr val="000000"/>
                </a:solidFill>
                <a:latin typeface="Calibri"/>
              </a:rPr>
              <a:t> </a:t>
            </a:r>
            <a:endParaRPr lang="fr-FR" b="1" dirty="0"/>
          </a:p>
        </p:txBody>
      </p:sp>
      <p:pic>
        <p:nvPicPr>
          <p:cNvPr id="7" name="Imag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202036"/>
            <a:ext cx="1715744" cy="994716"/>
          </a:xfrm>
          <a:prstGeom prst="rect">
            <a:avLst/>
          </a:prstGeom>
          <a:noFill/>
          <a:ln>
            <a:noFill/>
          </a:ln>
        </p:spPr>
      </p:pic>
      <p:pic>
        <p:nvPicPr>
          <p:cNvPr id="3" name="Image 2">
            <a:extLst>
              <a:ext uri="{FF2B5EF4-FFF2-40B4-BE49-F238E27FC236}">
                <a16:creationId xmlns:a16="http://schemas.microsoft.com/office/drawing/2014/main" id="{ED75634B-7CA7-DA67-A994-B59FBB892A6E}"/>
              </a:ext>
            </a:extLst>
          </p:cNvPr>
          <p:cNvPicPr>
            <a:picLocks noChangeAspect="1"/>
          </p:cNvPicPr>
          <p:nvPr/>
        </p:nvPicPr>
        <p:blipFill>
          <a:blip r:embed="rId3"/>
          <a:stretch>
            <a:fillRect/>
          </a:stretch>
        </p:blipFill>
        <p:spPr>
          <a:xfrm>
            <a:off x="2051720" y="1340768"/>
            <a:ext cx="5328592" cy="5517232"/>
          </a:xfrm>
          <a:prstGeom prst="rect">
            <a:avLst/>
          </a:prstGeom>
        </p:spPr>
      </p:pic>
    </p:spTree>
    <p:extLst>
      <p:ext uri="{BB962C8B-B14F-4D97-AF65-F5344CB8AC3E}">
        <p14:creationId xmlns:p14="http://schemas.microsoft.com/office/powerpoint/2010/main" val="2037572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199" y="116632"/>
            <a:ext cx="4330825" cy="720080"/>
          </a:xfrm>
        </p:spPr>
        <p:txBody>
          <a:bodyPr/>
          <a:lstStyle/>
          <a:p>
            <a:pPr algn="l"/>
            <a:r>
              <a:rPr lang="fr-FR" sz="3200" cap="all" spc="-60" dirty="0">
                <a:solidFill>
                  <a:srgbClr val="D1282E"/>
                </a:solidFill>
                <a:latin typeface="Cambria"/>
              </a:rPr>
              <a:t>LES Chalets </a:t>
            </a:r>
            <a:r>
              <a:rPr lang="fr-FR" sz="3200" cap="all" spc="-60" dirty="0" err="1">
                <a:solidFill>
                  <a:srgbClr val="D1282E"/>
                </a:solidFill>
                <a:latin typeface="Cambria"/>
              </a:rPr>
              <a:t>valoria</a:t>
            </a:r>
            <a:endParaRPr lang="fr-FR" dirty="0"/>
          </a:p>
        </p:txBody>
      </p:sp>
      <p:sp>
        <p:nvSpPr>
          <p:cNvPr id="5" name="Rectangle 4"/>
          <p:cNvSpPr/>
          <p:nvPr/>
        </p:nvSpPr>
        <p:spPr>
          <a:xfrm>
            <a:off x="649363" y="1124744"/>
            <a:ext cx="7668344" cy="6186309"/>
          </a:xfrm>
          <a:prstGeom prst="rect">
            <a:avLst/>
          </a:prstGeom>
        </p:spPr>
        <p:txBody>
          <a:bodyPr wrap="square">
            <a:spAutoFit/>
          </a:bodyPr>
          <a:lstStyle/>
          <a:p>
            <a:pPr algn="ctr"/>
            <a:endParaRPr lang="fr-FR" b="1" dirty="0">
              <a:effectLst>
                <a:outerShdw blurRad="38100" dist="38100" dir="2700000" algn="tl">
                  <a:srgbClr val="000000">
                    <a:alpha val="43137"/>
                  </a:srgbClr>
                </a:outerShdw>
              </a:effectLst>
            </a:endParaRPr>
          </a:p>
          <a:p>
            <a:pPr algn="ctr"/>
            <a:endParaRPr lang="fr-FR" b="1" dirty="0">
              <a:effectLst>
                <a:outerShdw blurRad="38100" dist="38100" dir="2700000" algn="tl">
                  <a:srgbClr val="000000">
                    <a:alpha val="43137"/>
                  </a:srgbClr>
                </a:outerShdw>
              </a:effectLst>
            </a:endParaRPr>
          </a:p>
          <a:p>
            <a:pPr algn="ctr"/>
            <a:r>
              <a:rPr lang="fr-FR" b="1" dirty="0">
                <a:effectLst>
                  <a:outerShdw blurRad="38100" dist="38100" dir="2700000" algn="tl">
                    <a:srgbClr val="000000">
                      <a:alpha val="43137"/>
                    </a:srgbClr>
                  </a:outerShdw>
                </a:effectLst>
              </a:rPr>
              <a:t>COMPTES ANALYTIQUES D’EXPLOITATION</a:t>
            </a:r>
          </a:p>
          <a:p>
            <a:pPr algn="ctr"/>
            <a:endParaRPr lang="fr-FR" b="1" dirty="0">
              <a:effectLst>
                <a:outerShdw blurRad="38100" dist="38100" dir="2700000" algn="tl">
                  <a:srgbClr val="000000">
                    <a:alpha val="43137"/>
                  </a:srgbClr>
                </a:outerShdw>
              </a:effectLst>
            </a:endParaRPr>
          </a:p>
          <a:p>
            <a:pPr marL="285750" indent="-285750" algn="l">
              <a:buFont typeface="Wingdings" panose="05000000000000000000" pitchFamily="2" charset="2"/>
              <a:buChar char="Ø"/>
            </a:pPr>
            <a:r>
              <a:rPr lang="fr-FR" sz="1800" b="0" i="0" dirty="0">
                <a:solidFill>
                  <a:srgbClr val="444444"/>
                </a:solidFill>
                <a:effectLst/>
                <a:latin typeface="Calibri" panose="020F0502020204030204" pitchFamily="34" charset="0"/>
              </a:rPr>
              <a:t>L’hiver termine au même niveau que l’an dernier - qui était un hiver record - mais cela reste quelque peu décevant pour contrer l’inflation. </a:t>
            </a:r>
          </a:p>
          <a:p>
            <a:pPr marL="285750" indent="-285750" algn="l">
              <a:buFont typeface="Wingdings" panose="05000000000000000000" pitchFamily="2" charset="2"/>
              <a:buChar char="Ø"/>
            </a:pPr>
            <a:endParaRPr lang="fr-FR" sz="1800" b="0" i="0" dirty="0">
              <a:solidFill>
                <a:srgbClr val="444444"/>
              </a:solidFill>
              <a:effectLst/>
              <a:latin typeface="Calibri" panose="020F0502020204030204" pitchFamily="34" charset="0"/>
            </a:endParaRPr>
          </a:p>
          <a:p>
            <a:pPr marL="285750" indent="-285750" algn="l">
              <a:buFont typeface="Wingdings" panose="05000000000000000000" pitchFamily="2" charset="2"/>
              <a:buChar char="Ø"/>
            </a:pPr>
            <a:r>
              <a:rPr lang="fr-FR" sz="1800" b="0" i="0" dirty="0">
                <a:solidFill>
                  <a:srgbClr val="444444"/>
                </a:solidFill>
                <a:effectLst/>
                <a:latin typeface="Calibri" panose="020F0502020204030204" pitchFamily="34" charset="0"/>
              </a:rPr>
              <a:t>Ce sont notamment les vacances d’avril (la zone A n’a pas pu skier cette année) qui ont accusé un retard très important alors que le début d’hiver s’était très bien passé.</a:t>
            </a:r>
          </a:p>
          <a:p>
            <a:pPr marL="285750" indent="-285750" algn="l">
              <a:buFont typeface="Wingdings" panose="05000000000000000000" pitchFamily="2" charset="2"/>
              <a:buChar char="Ø"/>
            </a:pPr>
            <a:endParaRPr lang="fr-FR" sz="1800" b="0" i="0" dirty="0">
              <a:solidFill>
                <a:srgbClr val="444444"/>
              </a:solidFill>
              <a:effectLst/>
              <a:latin typeface="Calibri" panose="020F0502020204030204" pitchFamily="34" charset="0"/>
            </a:endParaRPr>
          </a:p>
          <a:p>
            <a:pPr marL="285750" indent="-285750" algn="l">
              <a:buFont typeface="Wingdings" panose="05000000000000000000" pitchFamily="2" charset="2"/>
              <a:buChar char="Ø"/>
            </a:pPr>
            <a:r>
              <a:rPr lang="fr-FR" sz="1800" b="0" i="0" dirty="0">
                <a:solidFill>
                  <a:srgbClr val="444444"/>
                </a:solidFill>
                <a:effectLst/>
                <a:latin typeface="Calibri" panose="020F0502020204030204" pitchFamily="34" charset="0"/>
              </a:rPr>
              <a:t>Cet été subira forcément les pertes de stock suite aux sorties de baux.</a:t>
            </a:r>
          </a:p>
          <a:p>
            <a:pPr marL="285750" indent="-285750" algn="l">
              <a:buFont typeface="Wingdings" panose="05000000000000000000" pitchFamily="2" charset="2"/>
              <a:buChar char="Ø"/>
            </a:pPr>
            <a:endParaRPr lang="fr-FR" dirty="0">
              <a:solidFill>
                <a:srgbClr val="444444"/>
              </a:solidFill>
              <a:latin typeface="Calibri" panose="020F0502020204030204" pitchFamily="34" charset="0"/>
            </a:endParaRPr>
          </a:p>
          <a:p>
            <a:pPr marL="285750" indent="-285750">
              <a:buFont typeface="Wingdings" panose="05000000000000000000" pitchFamily="2" charset="2"/>
              <a:buChar char="Ø"/>
            </a:pPr>
            <a:r>
              <a:rPr lang="fr-FR" sz="1800" b="0" strike="noStrike" spc="-1" dirty="0">
                <a:latin typeface="Calibri" panose="020F0502020204030204" pitchFamily="34" charset="0"/>
                <a:cs typeface="Calibri" panose="020F0502020204030204" pitchFamily="34" charset="0"/>
              </a:rPr>
              <a:t>Année, après année, la résidence continue d’enregistrer des taux d’occupation excellents, hiver comme été, avec une tendance à la progression pour ceux de l’été </a:t>
            </a:r>
          </a:p>
          <a:p>
            <a:pPr marL="285750" indent="-285750" algn="l">
              <a:buFont typeface="Wingdings" panose="05000000000000000000" pitchFamily="2" charset="2"/>
              <a:buChar char="Ø"/>
            </a:pPr>
            <a:endParaRPr lang="fr-FR" sz="1800" b="0" i="0" dirty="0">
              <a:solidFill>
                <a:srgbClr val="444444"/>
              </a:solidFill>
              <a:effectLst/>
              <a:latin typeface="Calibri" panose="020F0502020204030204" pitchFamily="34" charset="0"/>
            </a:endParaRPr>
          </a:p>
          <a:p>
            <a:pPr algn="ctr"/>
            <a:endParaRPr lang="fr-FR" b="1" dirty="0">
              <a:effectLst>
                <a:outerShdw blurRad="38100" dist="38100" dir="2700000" algn="tl">
                  <a:srgbClr val="000000">
                    <a:alpha val="43137"/>
                  </a:srgbClr>
                </a:outerShdw>
              </a:effectLst>
            </a:endParaRPr>
          </a:p>
          <a:p>
            <a:pPr algn="ctr"/>
            <a:endParaRPr lang="fr-FR" b="1" dirty="0">
              <a:effectLst>
                <a:outerShdw blurRad="38100" dist="38100" dir="2700000" algn="tl">
                  <a:srgbClr val="000000">
                    <a:alpha val="43137"/>
                  </a:srgbClr>
                </a:outerShdw>
              </a:effectLst>
            </a:endParaRPr>
          </a:p>
          <a:p>
            <a:pPr algn="ctr"/>
            <a:endParaRPr lang="fr-FR" b="1" dirty="0">
              <a:effectLst>
                <a:outerShdw blurRad="38100" dist="38100" dir="2700000" algn="tl">
                  <a:srgbClr val="000000">
                    <a:alpha val="43137"/>
                  </a:srgbClr>
                </a:outerShdw>
              </a:effectLst>
            </a:endParaRPr>
          </a:p>
          <a:p>
            <a:pPr algn="ctr"/>
            <a:endParaRPr lang="fr-FR" b="1" dirty="0">
              <a:effectLst>
                <a:outerShdw blurRad="38100" dist="38100" dir="2700000" algn="tl">
                  <a:srgbClr val="000000">
                    <a:alpha val="43137"/>
                  </a:srgbClr>
                </a:outerShdw>
              </a:effectLst>
            </a:endParaRPr>
          </a:p>
          <a:p>
            <a:pPr algn="ctr"/>
            <a:endParaRPr lang="fr-FR" b="1" dirty="0"/>
          </a:p>
        </p:txBody>
      </p:sp>
      <p:pic>
        <p:nvPicPr>
          <p:cNvPr id="7" name="Imag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202036"/>
            <a:ext cx="1571728" cy="850700"/>
          </a:xfrm>
          <a:prstGeom prst="rect">
            <a:avLst/>
          </a:prstGeom>
          <a:noFill/>
          <a:ln>
            <a:noFill/>
          </a:ln>
        </p:spPr>
      </p:pic>
    </p:spTree>
    <p:extLst>
      <p:ext uri="{BB962C8B-B14F-4D97-AF65-F5344CB8AC3E}">
        <p14:creationId xmlns:p14="http://schemas.microsoft.com/office/powerpoint/2010/main" val="6704054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1875</Words>
  <Application>Microsoft Office PowerPoint</Application>
  <PresentationFormat>Affichage à l'écran (4:3)</PresentationFormat>
  <Paragraphs>237</Paragraphs>
  <Slides>28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28</vt:i4>
      </vt:variant>
    </vt:vector>
  </HeadingPairs>
  <TitlesOfParts>
    <vt:vector size="34" baseType="lpstr">
      <vt:lpstr>Arial</vt:lpstr>
      <vt:lpstr>Calibri</vt:lpstr>
      <vt:lpstr>Cambria</vt:lpstr>
      <vt:lpstr>Times New Roman</vt:lpstr>
      <vt:lpstr>Wingdings</vt:lpstr>
      <vt:lpstr>Thème Office</vt:lpstr>
      <vt:lpstr>Présentation PowerPoint</vt:lpstr>
      <vt:lpstr>Présentation PowerPoint</vt:lpstr>
      <vt:lpstr>  LES Chalets valoria   </vt:lpstr>
      <vt:lpstr>LES Chalets valoria </vt:lpstr>
      <vt:lpstr>Présentation PowerPoint</vt:lpstr>
      <vt:lpstr>Présentation PowerPoint</vt:lpstr>
      <vt:lpstr>Présentation PowerPoint</vt:lpstr>
      <vt:lpstr>LES Chalets valoria</vt:lpstr>
      <vt:lpstr>LES Chalets valoria</vt:lpstr>
      <vt:lpstr>LES Chalets valoria</vt:lpstr>
      <vt:lpstr>LES Chalets valoria</vt:lpstr>
      <vt:lpstr>LES Chalets valoria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Segunda VOMBERG</dc:creator>
  <cp:lastModifiedBy>Segunda Vomberg</cp:lastModifiedBy>
  <cp:revision>118</cp:revision>
  <cp:lastPrinted>2019-05-24T13:15:09Z</cp:lastPrinted>
  <dcterms:created xsi:type="dcterms:W3CDTF">2017-05-30T15:33:39Z</dcterms:created>
  <dcterms:modified xsi:type="dcterms:W3CDTF">2023-06-08T07:55:14Z</dcterms:modified>
</cp:coreProperties>
</file>